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activeX/activeX1.xml" ContentType="application/vnd.ms-office.activeX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32"/>
  </p:notesMasterIdLst>
  <p:sldIdLst>
    <p:sldId id="580" r:id="rId6"/>
    <p:sldId id="614" r:id="rId7"/>
    <p:sldId id="699" r:id="rId8"/>
    <p:sldId id="687" r:id="rId9"/>
    <p:sldId id="640" r:id="rId10"/>
    <p:sldId id="644" r:id="rId11"/>
    <p:sldId id="645" r:id="rId12"/>
    <p:sldId id="646" r:id="rId13"/>
    <p:sldId id="647" r:id="rId14"/>
    <p:sldId id="648" r:id="rId15"/>
    <p:sldId id="649" r:id="rId16"/>
    <p:sldId id="665" r:id="rId17"/>
    <p:sldId id="701" r:id="rId18"/>
    <p:sldId id="700" r:id="rId19"/>
    <p:sldId id="667" r:id="rId20"/>
    <p:sldId id="668" r:id="rId21"/>
    <p:sldId id="669" r:id="rId22"/>
    <p:sldId id="670" r:id="rId23"/>
    <p:sldId id="697" r:id="rId24"/>
    <p:sldId id="698" r:id="rId25"/>
    <p:sldId id="671" r:id="rId26"/>
    <p:sldId id="683" r:id="rId27"/>
    <p:sldId id="684" r:id="rId28"/>
    <p:sldId id="693" r:id="rId29"/>
    <p:sldId id="676" r:id="rId30"/>
    <p:sldId id="702" r:id="rId31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CC66"/>
    <a:srgbClr val="66FF66"/>
    <a:srgbClr val="FFCCFF"/>
    <a:srgbClr val="DBA9F9"/>
    <a:srgbClr val="C26FF5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C3A615-CCED-CC4F-A7AC-DDCA50108593}" v="70" dt="2019-01-29T19:50:25.0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9" autoAdjust="0"/>
    <p:restoredTop sz="89648" autoAdjust="0"/>
  </p:normalViewPr>
  <p:slideViewPr>
    <p:cSldViewPr>
      <p:cViewPr varScale="1">
        <p:scale>
          <a:sx n="96" d="100"/>
          <a:sy n="96" d="100"/>
        </p:scale>
        <p:origin x="40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49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48" Type="http://schemas.microsoft.com/office/2015/10/relationships/revisionInfo" Target="revisionInfo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858a309f-3ece-461c-9053-a14abf7fc423" providerId="ADAL" clId="{54C3A615-CCED-CC4F-A7AC-DDCA50108593}"/>
    <pc:docChg chg="undo custSel addSld delSld modSld sldOrd modMainMaster">
      <pc:chgData name="Schuller, P (SHS Teacher)" userId="858a309f-3ece-461c-9053-a14abf7fc423" providerId="ADAL" clId="{54C3A615-CCED-CC4F-A7AC-DDCA50108593}" dt="2019-01-29T19:50:25.084" v="1009"/>
      <pc:docMkLst>
        <pc:docMk/>
      </pc:docMkLst>
      <pc:sldChg chg="modSp">
        <pc:chgData name="Schuller, P (SHS Teacher)" userId="858a309f-3ece-461c-9053-a14abf7fc423" providerId="ADAL" clId="{54C3A615-CCED-CC4F-A7AC-DDCA50108593}" dt="2019-01-29T19:04:59.355" v="10" actId="20577"/>
        <pc:sldMkLst>
          <pc:docMk/>
          <pc:sldMk cId="4245668532" sldId="580"/>
        </pc:sldMkLst>
        <pc:spChg chg="mod">
          <ac:chgData name="Schuller, P (SHS Teacher)" userId="858a309f-3ece-461c-9053-a14abf7fc423" providerId="ADAL" clId="{54C3A615-CCED-CC4F-A7AC-DDCA50108593}" dt="2019-01-29T19:04:59.355" v="10" actId="20577"/>
          <ac:spMkLst>
            <pc:docMk/>
            <pc:sldMk cId="4245668532" sldId="580"/>
            <ac:spMk id="8" creationId="{00000000-0000-0000-0000-000000000000}"/>
          </ac:spMkLst>
        </pc:spChg>
      </pc:sldChg>
      <pc:sldChg chg="del">
        <pc:chgData name="Schuller, P (SHS Teacher)" userId="858a309f-3ece-461c-9053-a14abf7fc423" providerId="ADAL" clId="{54C3A615-CCED-CC4F-A7AC-DDCA50108593}" dt="2019-01-29T19:32:14.614" v="273" actId="2696"/>
        <pc:sldMkLst>
          <pc:docMk/>
          <pc:sldMk cId="1644632663" sldId="663"/>
        </pc:sldMkLst>
      </pc:sldChg>
      <pc:sldChg chg="modTransition">
        <pc:chgData name="Schuller, P (SHS Teacher)" userId="858a309f-3ece-461c-9053-a14abf7fc423" providerId="ADAL" clId="{54C3A615-CCED-CC4F-A7AC-DDCA50108593}" dt="2019-01-29T19:23:50.395" v="47"/>
        <pc:sldMkLst>
          <pc:docMk/>
          <pc:sldMk cId="3346953538" sldId="664"/>
        </pc:sldMkLst>
      </pc:sldChg>
      <pc:sldChg chg="modSp">
        <pc:chgData name="Schuller, P (SHS Teacher)" userId="858a309f-3ece-461c-9053-a14abf7fc423" providerId="ADAL" clId="{54C3A615-CCED-CC4F-A7AC-DDCA50108593}" dt="2019-01-29T19:24:26.040" v="54" actId="20577"/>
        <pc:sldMkLst>
          <pc:docMk/>
          <pc:sldMk cId="819009310" sldId="665"/>
        </pc:sldMkLst>
        <pc:spChg chg="mod">
          <ac:chgData name="Schuller, P (SHS Teacher)" userId="858a309f-3ece-461c-9053-a14abf7fc423" providerId="ADAL" clId="{54C3A615-CCED-CC4F-A7AC-DDCA50108593}" dt="2019-01-29T19:24:26.040" v="54" actId="20577"/>
          <ac:spMkLst>
            <pc:docMk/>
            <pc:sldMk cId="819009310" sldId="665"/>
            <ac:spMk id="3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24:32.557" v="55"/>
        <pc:sldMkLst>
          <pc:docMk/>
          <pc:sldMk cId="3095594412" sldId="666"/>
        </pc:sldMkLst>
        <pc:spChg chg="mod">
          <ac:chgData name="Schuller, P (SHS Teacher)" userId="858a309f-3ece-461c-9053-a14abf7fc423" providerId="ADAL" clId="{54C3A615-CCED-CC4F-A7AC-DDCA50108593}" dt="2019-01-29T19:24:32.557" v="55"/>
          <ac:spMkLst>
            <pc:docMk/>
            <pc:sldMk cId="3095594412" sldId="666"/>
            <ac:spMk id="7" creationId="{00000000-0000-0000-0000-000000000000}"/>
          </ac:spMkLst>
        </pc:spChg>
        <pc:spChg chg="mod">
          <ac:chgData name="Schuller, P (SHS Teacher)" userId="858a309f-3ece-461c-9053-a14abf7fc423" providerId="ADAL" clId="{54C3A615-CCED-CC4F-A7AC-DDCA50108593}" dt="2019-01-29T19:23:58.104" v="49" actId="20577"/>
          <ac:spMkLst>
            <pc:docMk/>
            <pc:sldMk cId="3095594412" sldId="666"/>
            <ac:spMk id="12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24:35.121" v="56"/>
        <pc:sldMkLst>
          <pc:docMk/>
          <pc:sldMk cId="3658662760" sldId="667"/>
        </pc:sldMkLst>
        <pc:spChg chg="mod">
          <ac:chgData name="Schuller, P (SHS Teacher)" userId="858a309f-3ece-461c-9053-a14abf7fc423" providerId="ADAL" clId="{54C3A615-CCED-CC4F-A7AC-DDCA50108593}" dt="2019-01-29T19:24:35.121" v="56"/>
          <ac:spMkLst>
            <pc:docMk/>
            <pc:sldMk cId="3658662760" sldId="667"/>
            <ac:spMk id="3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24:39.166" v="57"/>
        <pc:sldMkLst>
          <pc:docMk/>
          <pc:sldMk cId="3331204850" sldId="668"/>
        </pc:sldMkLst>
        <pc:spChg chg="mod">
          <ac:chgData name="Schuller, P (SHS Teacher)" userId="858a309f-3ece-461c-9053-a14abf7fc423" providerId="ADAL" clId="{54C3A615-CCED-CC4F-A7AC-DDCA50108593}" dt="2019-01-29T19:24:39.166" v="57"/>
          <ac:spMkLst>
            <pc:docMk/>
            <pc:sldMk cId="3331204850" sldId="668"/>
            <ac:spMk id="24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24:41.655" v="58"/>
        <pc:sldMkLst>
          <pc:docMk/>
          <pc:sldMk cId="4044338786" sldId="669"/>
        </pc:sldMkLst>
        <pc:spChg chg="mod">
          <ac:chgData name="Schuller, P (SHS Teacher)" userId="858a309f-3ece-461c-9053-a14abf7fc423" providerId="ADAL" clId="{54C3A615-CCED-CC4F-A7AC-DDCA50108593}" dt="2019-01-29T19:24:41.655" v="58"/>
          <ac:spMkLst>
            <pc:docMk/>
            <pc:sldMk cId="4044338786" sldId="669"/>
            <ac:spMk id="24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24:44.887" v="59"/>
        <pc:sldMkLst>
          <pc:docMk/>
          <pc:sldMk cId="2999755992" sldId="670"/>
        </pc:sldMkLst>
        <pc:spChg chg="mod">
          <ac:chgData name="Schuller, P (SHS Teacher)" userId="858a309f-3ece-461c-9053-a14abf7fc423" providerId="ADAL" clId="{54C3A615-CCED-CC4F-A7AC-DDCA50108593}" dt="2019-01-29T19:24:44.887" v="59"/>
          <ac:spMkLst>
            <pc:docMk/>
            <pc:sldMk cId="2999755992" sldId="670"/>
            <ac:spMk id="26" creationId="{00000000-0000-0000-0000-000000000000}"/>
          </ac:spMkLst>
        </pc:spChg>
      </pc:sldChg>
      <pc:sldChg chg="modTransition">
        <pc:chgData name="Schuller, P (SHS Teacher)" userId="858a309f-3ece-461c-9053-a14abf7fc423" providerId="ADAL" clId="{54C3A615-CCED-CC4F-A7AC-DDCA50108593}" dt="2019-01-29T19:16:10.280" v="11"/>
        <pc:sldMkLst>
          <pc:docMk/>
          <pc:sldMk cId="282611416" sldId="671"/>
        </pc:sldMkLst>
      </pc:sldChg>
      <pc:sldChg chg="modSp">
        <pc:chgData name="Schuller, P (SHS Teacher)" userId="858a309f-3ece-461c-9053-a14abf7fc423" providerId="ADAL" clId="{54C3A615-CCED-CC4F-A7AC-DDCA50108593}" dt="2019-01-29T19:34:41.039" v="279" actId="20577"/>
        <pc:sldMkLst>
          <pc:docMk/>
          <pc:sldMk cId="188973978" sldId="672"/>
        </pc:sldMkLst>
        <pc:spChg chg="mod">
          <ac:chgData name="Schuller, P (SHS Teacher)" userId="858a309f-3ece-461c-9053-a14abf7fc423" providerId="ADAL" clId="{54C3A615-CCED-CC4F-A7AC-DDCA50108593}" dt="2019-01-29T19:34:41.039" v="279" actId="20577"/>
          <ac:spMkLst>
            <pc:docMk/>
            <pc:sldMk cId="188973978" sldId="672"/>
            <ac:spMk id="7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34:46.755" v="280"/>
        <pc:sldMkLst>
          <pc:docMk/>
          <pc:sldMk cId="3693079757" sldId="674"/>
        </pc:sldMkLst>
        <pc:spChg chg="mod">
          <ac:chgData name="Schuller, P (SHS Teacher)" userId="858a309f-3ece-461c-9053-a14abf7fc423" providerId="ADAL" clId="{54C3A615-CCED-CC4F-A7AC-DDCA50108593}" dt="2019-01-29T19:34:46.755" v="280"/>
          <ac:spMkLst>
            <pc:docMk/>
            <pc:sldMk cId="3693079757" sldId="674"/>
            <ac:spMk id="8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34:49.822" v="281"/>
        <pc:sldMkLst>
          <pc:docMk/>
          <pc:sldMk cId="1526062537" sldId="675"/>
        </pc:sldMkLst>
        <pc:spChg chg="mod">
          <ac:chgData name="Schuller, P (SHS Teacher)" userId="858a309f-3ece-461c-9053-a14abf7fc423" providerId="ADAL" clId="{54C3A615-CCED-CC4F-A7AC-DDCA50108593}" dt="2019-01-29T19:34:49.822" v="281"/>
          <ac:spMkLst>
            <pc:docMk/>
            <pc:sldMk cId="1526062537" sldId="675"/>
            <ac:spMk id="8" creationId="{00000000-0000-0000-0000-000000000000}"/>
          </ac:spMkLst>
        </pc:spChg>
      </pc:sldChg>
      <pc:sldChg chg="modSp">
        <pc:chgData name="Schuller, P (SHS Teacher)" userId="858a309f-3ece-461c-9053-a14abf7fc423" providerId="ADAL" clId="{54C3A615-CCED-CC4F-A7AC-DDCA50108593}" dt="2019-01-29T19:50:17.355" v="1008" actId="255"/>
        <pc:sldMkLst>
          <pc:docMk/>
          <pc:sldMk cId="3594357792" sldId="676"/>
        </pc:sldMkLst>
        <pc:spChg chg="mod">
          <ac:chgData name="Schuller, P (SHS Teacher)" userId="858a309f-3ece-461c-9053-a14abf7fc423" providerId="ADAL" clId="{54C3A615-CCED-CC4F-A7AC-DDCA50108593}" dt="2019-01-29T19:50:17.355" v="1008" actId="255"/>
          <ac:spMkLst>
            <pc:docMk/>
            <pc:sldMk cId="3594357792" sldId="676"/>
            <ac:spMk id="13" creationId="{00000000-0000-0000-0000-000000000000}"/>
          </ac:spMkLst>
        </pc:spChg>
      </pc:sldChg>
      <pc:sldChg chg="del">
        <pc:chgData name="Schuller, P (SHS Teacher)" userId="858a309f-3ece-461c-9053-a14abf7fc423" providerId="ADAL" clId="{54C3A615-CCED-CC4F-A7AC-DDCA50108593}" dt="2019-01-29T19:23:37.470" v="46" actId="2696"/>
        <pc:sldMkLst>
          <pc:docMk/>
          <pc:sldMk cId="866495745" sldId="677"/>
        </pc:sldMkLst>
      </pc:sldChg>
      <pc:sldChg chg="modTransition">
        <pc:chgData name="Schuller, P (SHS Teacher)" userId="858a309f-3ece-461c-9053-a14abf7fc423" providerId="ADAL" clId="{54C3A615-CCED-CC4F-A7AC-DDCA50108593}" dt="2019-01-29T19:23:52.754" v="48"/>
        <pc:sldMkLst>
          <pc:docMk/>
          <pc:sldMk cId="807170732" sldId="678"/>
        </pc:sldMkLst>
      </pc:sldChg>
      <pc:sldChg chg="modSp del">
        <pc:chgData name="Schuller, P (SHS Teacher)" userId="858a309f-3ece-461c-9053-a14abf7fc423" providerId="ADAL" clId="{54C3A615-CCED-CC4F-A7AC-DDCA50108593}" dt="2019-01-29T19:33:36.545" v="274" actId="2696"/>
        <pc:sldMkLst>
          <pc:docMk/>
          <pc:sldMk cId="1100568527" sldId="679"/>
        </pc:sldMkLst>
        <pc:graphicFrameChg chg="mod modGraphic">
          <ac:chgData name="Schuller, P (SHS Teacher)" userId="858a309f-3ece-461c-9053-a14abf7fc423" providerId="ADAL" clId="{54C3A615-CCED-CC4F-A7AC-DDCA50108593}" dt="2019-01-29T19:23:24.731" v="44" actId="207"/>
          <ac:graphicFrameMkLst>
            <pc:docMk/>
            <pc:sldMk cId="1100568527" sldId="679"/>
            <ac:graphicFrameMk id="4" creationId="{00000000-0000-0000-0000-000000000000}"/>
          </ac:graphicFrameMkLst>
        </pc:graphicFrameChg>
      </pc:sldChg>
      <pc:sldChg chg="modSp">
        <pc:chgData name="Schuller, P (SHS Teacher)" userId="858a309f-3ece-461c-9053-a14abf7fc423" providerId="ADAL" clId="{54C3A615-CCED-CC4F-A7AC-DDCA50108593}" dt="2019-01-29T19:28:49.780" v="153" actId="20577"/>
        <pc:sldMkLst>
          <pc:docMk/>
          <pc:sldMk cId="1367050828" sldId="680"/>
        </pc:sldMkLst>
        <pc:spChg chg="mod">
          <ac:chgData name="Schuller, P (SHS Teacher)" userId="858a309f-3ece-461c-9053-a14abf7fc423" providerId="ADAL" clId="{54C3A615-CCED-CC4F-A7AC-DDCA50108593}" dt="2019-01-29T19:28:49.780" v="153" actId="20577"/>
          <ac:spMkLst>
            <pc:docMk/>
            <pc:sldMk cId="1367050828" sldId="680"/>
            <ac:spMk id="8" creationId="{00000000-0000-0000-0000-000000000000}"/>
          </ac:spMkLst>
        </pc:spChg>
        <pc:spChg chg="mod">
          <ac:chgData name="Schuller, P (SHS Teacher)" userId="858a309f-3ece-461c-9053-a14abf7fc423" providerId="ADAL" clId="{54C3A615-CCED-CC4F-A7AC-DDCA50108593}" dt="2019-01-29T19:24:54.580" v="60"/>
          <ac:spMkLst>
            <pc:docMk/>
            <pc:sldMk cId="1367050828" sldId="680"/>
            <ac:spMk id="11" creationId="{00000000-0000-0000-0000-000000000000}"/>
          </ac:spMkLst>
        </pc:spChg>
      </pc:sldChg>
      <pc:sldChg chg="addSp delSp modSp">
        <pc:chgData name="Schuller, P (SHS Teacher)" userId="858a309f-3ece-461c-9053-a14abf7fc423" providerId="ADAL" clId="{54C3A615-CCED-CC4F-A7AC-DDCA50108593}" dt="2019-01-29T19:28:45.029" v="146" actId="20577"/>
        <pc:sldMkLst>
          <pc:docMk/>
          <pc:sldMk cId="3574072841" sldId="681"/>
        </pc:sldMkLst>
        <pc:spChg chg="add del mod">
          <ac:chgData name="Schuller, P (SHS Teacher)" userId="858a309f-3ece-461c-9053-a14abf7fc423" providerId="ADAL" clId="{54C3A615-CCED-CC4F-A7AC-DDCA50108593}" dt="2019-01-29T19:28:34.313" v="135" actId="478"/>
          <ac:spMkLst>
            <pc:docMk/>
            <pc:sldMk cId="3574072841" sldId="681"/>
            <ac:spMk id="6" creationId="{B69ADE60-8AB4-B04B-8147-7244C79BEFFB}"/>
          </ac:spMkLst>
        </pc:spChg>
        <pc:spChg chg="mod">
          <ac:chgData name="Schuller, P (SHS Teacher)" userId="858a309f-3ece-461c-9053-a14abf7fc423" providerId="ADAL" clId="{54C3A615-CCED-CC4F-A7AC-DDCA50108593}" dt="2019-01-29T19:28:45.029" v="146" actId="20577"/>
          <ac:spMkLst>
            <pc:docMk/>
            <pc:sldMk cId="3574072841" sldId="681"/>
            <ac:spMk id="8" creationId="{00000000-0000-0000-0000-000000000000}"/>
          </ac:spMkLst>
        </pc:spChg>
        <pc:spChg chg="mod">
          <ac:chgData name="Schuller, P (SHS Teacher)" userId="858a309f-3ece-461c-9053-a14abf7fc423" providerId="ADAL" clId="{54C3A615-CCED-CC4F-A7AC-DDCA50108593}" dt="2019-01-29T19:25:01.203" v="61"/>
          <ac:spMkLst>
            <pc:docMk/>
            <pc:sldMk cId="3574072841" sldId="681"/>
            <ac:spMk id="11" creationId="{00000000-0000-0000-0000-000000000000}"/>
          </ac:spMkLst>
        </pc:spChg>
      </pc:sldChg>
      <pc:sldChg chg="addSp modSp ord">
        <pc:chgData name="Schuller, P (SHS Teacher)" userId="858a309f-3ece-461c-9053-a14abf7fc423" providerId="ADAL" clId="{54C3A615-CCED-CC4F-A7AC-DDCA50108593}" dt="2019-01-29T19:31:10.149" v="258" actId="20577"/>
        <pc:sldMkLst>
          <pc:docMk/>
          <pc:sldMk cId="4244711540" sldId="682"/>
        </pc:sldMkLst>
        <pc:spChg chg="add mod">
          <ac:chgData name="Schuller, P (SHS Teacher)" userId="858a309f-3ece-461c-9053-a14abf7fc423" providerId="ADAL" clId="{54C3A615-CCED-CC4F-A7AC-DDCA50108593}" dt="2019-01-29T19:29:19.986" v="189" actId="1036"/>
          <ac:spMkLst>
            <pc:docMk/>
            <pc:sldMk cId="4244711540" sldId="682"/>
            <ac:spMk id="6" creationId="{F7C9B0BE-4812-BE4B-9390-6E7182A9EF69}"/>
          </ac:spMkLst>
        </pc:spChg>
        <pc:spChg chg="add mod">
          <ac:chgData name="Schuller, P (SHS Teacher)" userId="858a309f-3ece-461c-9053-a14abf7fc423" providerId="ADAL" clId="{54C3A615-CCED-CC4F-A7AC-DDCA50108593}" dt="2019-01-29T19:30:51.495" v="225" actId="1037"/>
          <ac:spMkLst>
            <pc:docMk/>
            <pc:sldMk cId="4244711540" sldId="682"/>
            <ac:spMk id="7" creationId="{A3E0E040-1D32-AF41-B6E3-8F5F72C982E5}"/>
          </ac:spMkLst>
        </pc:spChg>
        <pc:spChg chg="mod">
          <ac:chgData name="Schuller, P (SHS Teacher)" userId="858a309f-3ece-461c-9053-a14abf7fc423" providerId="ADAL" clId="{54C3A615-CCED-CC4F-A7AC-DDCA50108593}" dt="2019-01-29T19:31:10.149" v="258" actId="20577"/>
          <ac:spMkLst>
            <pc:docMk/>
            <pc:sldMk cId="4244711540" sldId="682"/>
            <ac:spMk id="8" creationId="{00000000-0000-0000-0000-000000000000}"/>
          </ac:spMkLst>
        </pc:spChg>
        <pc:spChg chg="mod">
          <ac:chgData name="Schuller, P (SHS Teacher)" userId="858a309f-3ece-461c-9053-a14abf7fc423" providerId="ADAL" clId="{54C3A615-CCED-CC4F-A7AC-DDCA50108593}" dt="2019-01-29T19:25:09.914" v="62"/>
          <ac:spMkLst>
            <pc:docMk/>
            <pc:sldMk cId="4244711540" sldId="682"/>
            <ac:spMk id="11" creationId="{00000000-0000-0000-0000-000000000000}"/>
          </ac:spMkLst>
        </pc:spChg>
      </pc:sldChg>
      <pc:sldChg chg="modSp ord setBg">
        <pc:chgData name="Schuller, P (SHS Teacher)" userId="858a309f-3ece-461c-9053-a14abf7fc423" providerId="ADAL" clId="{54C3A615-CCED-CC4F-A7AC-DDCA50108593}" dt="2019-01-29T19:39:57.040" v="719" actId="20577"/>
        <pc:sldMkLst>
          <pc:docMk/>
          <pc:sldMk cId="4104550288" sldId="683"/>
        </pc:sldMkLst>
        <pc:spChg chg="mod">
          <ac:chgData name="Schuller, P (SHS Teacher)" userId="858a309f-3ece-461c-9053-a14abf7fc423" providerId="ADAL" clId="{54C3A615-CCED-CC4F-A7AC-DDCA50108593}" dt="2019-01-29T19:39:57.040" v="719" actId="20577"/>
          <ac:spMkLst>
            <pc:docMk/>
            <pc:sldMk cId="4104550288" sldId="683"/>
            <ac:spMk id="11" creationId="{00000000-0000-0000-0000-000000000000}"/>
          </ac:spMkLst>
        </pc:spChg>
      </pc:sldChg>
      <pc:sldChg chg="addSp delSp modSp ord delAnim modAnim">
        <pc:chgData name="Schuller, P (SHS Teacher)" userId="858a309f-3ece-461c-9053-a14abf7fc423" providerId="ADAL" clId="{54C3A615-CCED-CC4F-A7AC-DDCA50108593}" dt="2019-01-29T19:43:51.285" v="806"/>
        <pc:sldMkLst>
          <pc:docMk/>
          <pc:sldMk cId="2215778757" sldId="684"/>
        </pc:sldMkLst>
        <pc:spChg chg="mod">
          <ac:chgData name="Schuller, P (SHS Teacher)" userId="858a309f-3ece-461c-9053-a14abf7fc423" providerId="ADAL" clId="{54C3A615-CCED-CC4F-A7AC-DDCA50108593}" dt="2019-01-29T19:40:03.611" v="720"/>
          <ac:spMkLst>
            <pc:docMk/>
            <pc:sldMk cId="2215778757" sldId="684"/>
            <ac:spMk id="11" creationId="{00000000-0000-0000-0000-000000000000}"/>
          </ac:spMkLst>
        </pc:spChg>
        <pc:picChg chg="add del">
          <ac:chgData name="Schuller, P (SHS Teacher)" userId="858a309f-3ece-461c-9053-a14abf7fc423" providerId="ADAL" clId="{54C3A615-CCED-CC4F-A7AC-DDCA50108593}" dt="2019-01-29T19:42:43.066" v="794" actId="478"/>
          <ac:picMkLst>
            <pc:docMk/>
            <pc:sldMk cId="2215778757" sldId="684"/>
            <ac:picMk id="2" creationId="{00000000-0000-0000-0000-000000000000}"/>
          </ac:picMkLst>
        </pc:picChg>
        <pc:picChg chg="add mod">
          <ac:chgData name="Schuller, P (SHS Teacher)" userId="858a309f-3ece-461c-9053-a14abf7fc423" providerId="ADAL" clId="{54C3A615-CCED-CC4F-A7AC-DDCA50108593}" dt="2019-01-29T19:43:00.318" v="797" actId="14100"/>
          <ac:picMkLst>
            <pc:docMk/>
            <pc:sldMk cId="2215778757" sldId="684"/>
            <ac:picMk id="3" creationId="{3D0ACFD3-D221-224C-AC72-1E0891B0F62C}"/>
          </ac:picMkLst>
        </pc:picChg>
        <pc:picChg chg="add mod">
          <ac:chgData name="Schuller, P (SHS Teacher)" userId="858a309f-3ece-461c-9053-a14abf7fc423" providerId="ADAL" clId="{54C3A615-CCED-CC4F-A7AC-DDCA50108593}" dt="2019-01-29T19:43:42.084" v="805" actId="1582"/>
          <ac:picMkLst>
            <pc:docMk/>
            <pc:sldMk cId="2215778757" sldId="684"/>
            <ac:picMk id="5" creationId="{D8BBB478-A30C-D045-A504-8A0712155C43}"/>
          </ac:picMkLst>
        </pc:picChg>
        <pc:picChg chg="mod">
          <ac:chgData name="Schuller, P (SHS Teacher)" userId="858a309f-3ece-461c-9053-a14abf7fc423" providerId="ADAL" clId="{54C3A615-CCED-CC4F-A7AC-DDCA50108593}" dt="2019-01-29T19:43:13.077" v="800" actId="170"/>
          <ac:picMkLst>
            <pc:docMk/>
            <pc:sldMk cId="2215778757" sldId="684"/>
            <ac:picMk id="6" creationId="{00000000-0000-0000-0000-000000000000}"/>
          </ac:picMkLst>
        </pc:picChg>
        <pc:picChg chg="del">
          <ac:chgData name="Schuller, P (SHS Teacher)" userId="858a309f-3ece-461c-9053-a14abf7fc423" providerId="ADAL" clId="{54C3A615-CCED-CC4F-A7AC-DDCA50108593}" dt="2019-01-29T19:43:07.671" v="799" actId="478"/>
          <ac:picMkLst>
            <pc:docMk/>
            <pc:sldMk cId="2215778757" sldId="684"/>
            <ac:picMk id="7" creationId="{00000000-0000-0000-0000-000000000000}"/>
          </ac:picMkLst>
        </pc:picChg>
      </pc:sldChg>
      <pc:sldChg chg="del">
        <pc:chgData name="Schuller, P (SHS Teacher)" userId="858a309f-3ece-461c-9053-a14abf7fc423" providerId="ADAL" clId="{54C3A615-CCED-CC4F-A7AC-DDCA50108593}" dt="2019-01-29T19:31:48.713" v="265" actId="2696"/>
        <pc:sldMkLst>
          <pc:docMk/>
          <pc:sldMk cId="2853275904" sldId="685"/>
        </pc:sldMkLst>
      </pc:sldChg>
      <pc:sldChg chg="del">
        <pc:chgData name="Schuller, P (SHS Teacher)" userId="858a309f-3ece-461c-9053-a14abf7fc423" providerId="ADAL" clId="{54C3A615-CCED-CC4F-A7AC-DDCA50108593}" dt="2019-01-29T19:34:29.273" v="276" actId="2696"/>
        <pc:sldMkLst>
          <pc:docMk/>
          <pc:sldMk cId="2692607594" sldId="686"/>
        </pc:sldMkLst>
      </pc:sldChg>
      <pc:sldChg chg="add">
        <pc:chgData name="Schuller, P (SHS Teacher)" userId="858a309f-3ece-461c-9053-a14abf7fc423" providerId="ADAL" clId="{54C3A615-CCED-CC4F-A7AC-DDCA50108593}" dt="2019-01-29T19:23:36.169" v="45"/>
        <pc:sldMkLst>
          <pc:docMk/>
          <pc:sldMk cId="1788887974" sldId="687"/>
        </pc:sldMkLst>
      </pc:sldChg>
      <pc:sldChg chg="addSp modSp add">
        <pc:chgData name="Schuller, P (SHS Teacher)" userId="858a309f-3ece-461c-9053-a14abf7fc423" providerId="ADAL" clId="{54C3A615-CCED-CC4F-A7AC-DDCA50108593}" dt="2019-01-29T19:28:02.240" v="128"/>
        <pc:sldMkLst>
          <pc:docMk/>
          <pc:sldMk cId="2688840861" sldId="688"/>
        </pc:sldMkLst>
        <pc:spChg chg="add mod">
          <ac:chgData name="Schuller, P (SHS Teacher)" userId="858a309f-3ece-461c-9053-a14abf7fc423" providerId="ADAL" clId="{54C3A615-CCED-CC4F-A7AC-DDCA50108593}" dt="2019-01-29T19:28:02.240" v="128"/>
          <ac:spMkLst>
            <pc:docMk/>
            <pc:sldMk cId="2688840861" sldId="688"/>
            <ac:spMk id="2" creationId="{24B2EB59-8220-A844-BFD9-F8983B087FF2}"/>
          </ac:spMkLst>
        </pc:spChg>
      </pc:sldChg>
      <pc:sldChg chg="add">
        <pc:chgData name="Schuller, P (SHS Teacher)" userId="858a309f-3ece-461c-9053-a14abf7fc423" providerId="ADAL" clId="{54C3A615-CCED-CC4F-A7AC-DDCA50108593}" dt="2019-01-29T19:28:28.491" v="133"/>
        <pc:sldMkLst>
          <pc:docMk/>
          <pc:sldMk cId="4110017804" sldId="689"/>
        </pc:sldMkLst>
      </pc:sldChg>
      <pc:sldChg chg="modSp add">
        <pc:chgData name="Schuller, P (SHS Teacher)" userId="858a309f-3ece-461c-9053-a14abf7fc423" providerId="ADAL" clId="{54C3A615-CCED-CC4F-A7AC-DDCA50108593}" dt="2019-01-29T19:31:04.166" v="233" actId="20577"/>
        <pc:sldMkLst>
          <pc:docMk/>
          <pc:sldMk cId="2224266676" sldId="690"/>
        </pc:sldMkLst>
        <pc:spChg chg="mod">
          <ac:chgData name="Schuller, P (SHS Teacher)" userId="858a309f-3ece-461c-9053-a14abf7fc423" providerId="ADAL" clId="{54C3A615-CCED-CC4F-A7AC-DDCA50108593}" dt="2019-01-29T19:31:04.166" v="233" actId="20577"/>
          <ac:spMkLst>
            <pc:docMk/>
            <pc:sldMk cId="2224266676" sldId="690"/>
            <ac:spMk id="8" creationId="{00000000-0000-0000-0000-000000000000}"/>
          </ac:spMkLst>
        </pc:spChg>
      </pc:sldChg>
      <pc:sldChg chg="add">
        <pc:chgData name="Schuller, P (SHS Teacher)" userId="858a309f-3ece-461c-9053-a14abf7fc423" providerId="ADAL" clId="{54C3A615-CCED-CC4F-A7AC-DDCA50108593}" dt="2019-01-29T19:31:47.675" v="264"/>
        <pc:sldMkLst>
          <pc:docMk/>
          <pc:sldMk cId="2996709208" sldId="691"/>
        </pc:sldMkLst>
      </pc:sldChg>
      <pc:sldChg chg="add ord">
        <pc:chgData name="Schuller, P (SHS Teacher)" userId="858a309f-3ece-461c-9053-a14abf7fc423" providerId="ADAL" clId="{54C3A615-CCED-CC4F-A7AC-DDCA50108593}" dt="2019-01-29T19:34:31.942" v="277"/>
        <pc:sldMkLst>
          <pc:docMk/>
          <pc:sldMk cId="1664938366" sldId="692"/>
        </pc:sldMkLst>
      </pc:sldChg>
      <pc:sldChg chg="add del">
        <pc:chgData name="Schuller, P (SHS Teacher)" userId="858a309f-3ece-461c-9053-a14abf7fc423" providerId="ADAL" clId="{54C3A615-CCED-CC4F-A7AC-DDCA50108593}" dt="2019-01-29T19:37:19.836" v="286"/>
        <pc:sldMkLst>
          <pc:docMk/>
          <pc:sldMk cId="2187883364" sldId="693"/>
        </pc:sldMkLst>
      </pc:sldChg>
      <pc:sldChg chg="addSp modSp add ord modTransition">
        <pc:chgData name="Schuller, P (SHS Teacher)" userId="858a309f-3ece-461c-9053-a14abf7fc423" providerId="ADAL" clId="{54C3A615-CCED-CC4F-A7AC-DDCA50108593}" dt="2019-01-29T19:44:59.121" v="996" actId="114"/>
        <pc:sldMkLst>
          <pc:docMk/>
          <pc:sldMk cId="2956348703" sldId="693"/>
        </pc:sldMkLst>
        <pc:spChg chg="mod">
          <ac:chgData name="Schuller, P (SHS Teacher)" userId="858a309f-3ece-461c-9053-a14abf7fc423" providerId="ADAL" clId="{54C3A615-CCED-CC4F-A7AC-DDCA50108593}" dt="2019-01-29T19:44:36.026" v="926" actId="113"/>
          <ac:spMkLst>
            <pc:docMk/>
            <pc:sldMk cId="2956348703" sldId="693"/>
            <ac:spMk id="2" creationId="{7D36D8FC-D419-EC41-A37E-A151D07D6268}"/>
          </ac:spMkLst>
        </pc:spChg>
        <pc:spChg chg="mod">
          <ac:chgData name="Schuller, P (SHS Teacher)" userId="858a309f-3ece-461c-9053-a14abf7fc423" providerId="ADAL" clId="{54C3A615-CCED-CC4F-A7AC-DDCA50108593}" dt="2019-01-29T19:44:15.086" v="922" actId="20577"/>
          <ac:spMkLst>
            <pc:docMk/>
            <pc:sldMk cId="2956348703" sldId="693"/>
            <ac:spMk id="3" creationId="{73ABF5BC-F671-C04A-8B4E-2131E694D360}"/>
          </ac:spMkLst>
        </pc:spChg>
        <pc:spChg chg="add mod">
          <ac:chgData name="Schuller, P (SHS Teacher)" userId="858a309f-3ece-461c-9053-a14abf7fc423" providerId="ADAL" clId="{54C3A615-CCED-CC4F-A7AC-DDCA50108593}" dt="2019-01-29T19:44:59.121" v="996" actId="114"/>
          <ac:spMkLst>
            <pc:docMk/>
            <pc:sldMk cId="2956348703" sldId="693"/>
            <ac:spMk id="4" creationId="{2DFBC058-7785-214A-AB7E-D4A63B9D409E}"/>
          </ac:spMkLst>
        </pc:spChg>
      </pc:sldChg>
      <pc:sldChg chg="add">
        <pc:chgData name="Schuller, P (SHS Teacher)" userId="858a309f-3ece-461c-9053-a14abf7fc423" providerId="ADAL" clId="{54C3A615-CCED-CC4F-A7AC-DDCA50108593}" dt="2019-01-29T19:40:21.134" v="723"/>
        <pc:sldMkLst>
          <pc:docMk/>
          <pc:sldMk cId="2101282833" sldId="694"/>
        </pc:sldMkLst>
      </pc:sldChg>
      <pc:sldChg chg="add">
        <pc:chgData name="Schuller, P (SHS Teacher)" userId="858a309f-3ece-461c-9053-a14abf7fc423" providerId="ADAL" clId="{54C3A615-CCED-CC4F-A7AC-DDCA50108593}" dt="2019-01-29T19:46:59.620" v="997"/>
        <pc:sldMkLst>
          <pc:docMk/>
          <pc:sldMk cId="3140096672" sldId="695"/>
        </pc:sldMkLst>
      </pc:sldChg>
      <pc:sldChg chg="addSp delSp modSp add modTransition">
        <pc:chgData name="Schuller, P (SHS Teacher)" userId="858a309f-3ece-461c-9053-a14abf7fc423" providerId="ADAL" clId="{54C3A615-CCED-CC4F-A7AC-DDCA50108593}" dt="2019-01-29T19:50:25.084" v="1009"/>
        <pc:sldMkLst>
          <pc:docMk/>
          <pc:sldMk cId="1741202575" sldId="696"/>
        </pc:sldMkLst>
        <pc:spChg chg="del">
          <ac:chgData name="Schuller, P (SHS Teacher)" userId="858a309f-3ece-461c-9053-a14abf7fc423" providerId="ADAL" clId="{54C3A615-CCED-CC4F-A7AC-DDCA50108593}" dt="2019-01-29T19:49:56.288" v="999"/>
          <ac:spMkLst>
            <pc:docMk/>
            <pc:sldMk cId="1741202575" sldId="696"/>
            <ac:spMk id="2" creationId="{6C563BEC-54A9-7549-9148-2C0B1C819F45}"/>
          </ac:spMkLst>
        </pc:spChg>
        <pc:spChg chg="del">
          <ac:chgData name="Schuller, P (SHS Teacher)" userId="858a309f-3ece-461c-9053-a14abf7fc423" providerId="ADAL" clId="{54C3A615-CCED-CC4F-A7AC-DDCA50108593}" dt="2019-01-29T19:49:56.288" v="999"/>
          <ac:spMkLst>
            <pc:docMk/>
            <pc:sldMk cId="1741202575" sldId="696"/>
            <ac:spMk id="3" creationId="{B272815D-B8E5-1E40-9F0F-0CF212FEBAE4}"/>
          </ac:spMkLst>
        </pc:spChg>
        <pc:picChg chg="add mod">
          <ac:chgData name="Schuller, P (SHS Teacher)" userId="858a309f-3ece-461c-9053-a14abf7fc423" providerId="ADAL" clId="{54C3A615-CCED-CC4F-A7AC-DDCA50108593}" dt="2019-01-29T19:50:00.194" v="1002" actId="1076"/>
          <ac:picMkLst>
            <pc:docMk/>
            <pc:sldMk cId="1741202575" sldId="696"/>
            <ac:picMk id="4" creationId="{2A6E05B9-3975-A74F-9E9D-8ABFD31556BA}"/>
          </ac:picMkLst>
        </pc:picChg>
      </pc:sldChg>
      <pc:sldMasterChg chg="setBg modSldLayout">
        <pc:chgData name="Schuller, P (SHS Teacher)" userId="858a309f-3ece-461c-9053-a14abf7fc423" providerId="ADAL" clId="{54C3A615-CCED-CC4F-A7AC-DDCA50108593}" dt="2019-01-29T19:35:14.121" v="283"/>
        <pc:sldMasterMkLst>
          <pc:docMk/>
          <pc:sldMasterMk cId="0" sldId="2147483648"/>
        </pc:sldMasterMkLst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4188638552" sldId="2147483649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1242217194" sldId="2147483650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2744884244" sldId="2147483651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4080844712" sldId="2147483652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3365033865" sldId="2147483653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2316841833" sldId="2147483654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1198546799" sldId="2147483655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255732081" sldId="2147483656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3654378237" sldId="2147483657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1924475990" sldId="2147483658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4116966503" sldId="2147483659"/>
          </pc:sldLayoutMkLst>
        </pc:sldLayoutChg>
        <pc:sldLayoutChg chg="setBg">
          <pc:chgData name="Schuller, P (SHS Teacher)" userId="858a309f-3ece-461c-9053-a14abf7fc423" providerId="ADAL" clId="{54C3A615-CCED-CC4F-A7AC-DDCA50108593}" dt="2019-01-29T19:35:14.121" v="283"/>
          <pc:sldLayoutMkLst>
            <pc:docMk/>
            <pc:sldMasterMk cId="0" sldId="2147483648"/>
            <pc:sldLayoutMk cId="2343544527" sldId="2147483660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1749" cy="465409"/>
          </a:xfrm>
          <a:prstGeom prst="rect">
            <a:avLst/>
          </a:prstGeom>
        </p:spPr>
        <p:txBody>
          <a:bodyPr vert="horz" lIns="92442" tIns="46221" rIns="92442" bIns="46221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478" y="0"/>
            <a:ext cx="2981749" cy="465409"/>
          </a:xfrm>
          <a:prstGeom prst="rect">
            <a:avLst/>
          </a:prstGeom>
        </p:spPr>
        <p:txBody>
          <a:bodyPr vert="horz" lIns="92442" tIns="46221" rIns="92442" bIns="46221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C6283D1-47E1-43A8-8CB6-CE6A30A6174B}" type="datetimeFigureOut">
              <a:rPr lang="en-GB"/>
              <a:pPr>
                <a:defRPr/>
              </a:pPr>
              <a:t>17/09/2020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6013" y="696913"/>
            <a:ext cx="4649787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2" tIns="46221" rIns="92442" bIns="46221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340" y="4415496"/>
            <a:ext cx="5505133" cy="4184264"/>
          </a:xfrm>
          <a:prstGeom prst="rect">
            <a:avLst/>
          </a:prstGeom>
        </p:spPr>
        <p:txBody>
          <a:bodyPr vert="horz" lIns="92442" tIns="46221" rIns="92442" bIns="4622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19"/>
            <a:ext cx="2981749" cy="465409"/>
          </a:xfrm>
          <a:prstGeom prst="rect">
            <a:avLst/>
          </a:prstGeom>
        </p:spPr>
        <p:txBody>
          <a:bodyPr vert="horz" lIns="92442" tIns="46221" rIns="92442" bIns="46221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478" y="8829519"/>
            <a:ext cx="2981749" cy="465409"/>
          </a:xfrm>
          <a:prstGeom prst="rect">
            <a:avLst/>
          </a:prstGeom>
        </p:spPr>
        <p:txBody>
          <a:bodyPr vert="horz" lIns="92442" tIns="46221" rIns="92442" bIns="46221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406B868-FD91-4EA3-9286-B539439B11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266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013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897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4815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2124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466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883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735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9416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74898">
              <a:defRPr/>
            </a:pPr>
            <a:fld id="{4406B868-FD91-4EA3-9286-B539439B11EE}" type="slidenum">
              <a:rPr lang="en-GB">
                <a:solidFill>
                  <a:prstClr val="black"/>
                </a:solidFill>
              </a:rPr>
              <a:pPr defTabSz="874898">
                <a:defRPr/>
              </a:pPr>
              <a:t>19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147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74898">
              <a:defRPr/>
            </a:pPr>
            <a:fld id="{4406B868-FD91-4EA3-9286-B539439B11EE}" type="slidenum">
              <a:rPr lang="en-GB">
                <a:solidFill>
                  <a:prstClr val="black"/>
                </a:solidFill>
              </a:rPr>
              <a:pPr defTabSz="874898">
                <a:defRPr/>
              </a:pPr>
              <a:t>20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840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088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2314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3938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9691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285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662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733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863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9947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750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330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178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6C63B-F4E6-442E-83F7-DD4082F468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3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7CF1-0C8F-4C23-8749-FB133E0ACE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47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8FA56-F661-4132-9B3D-864936263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66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FF2BE-13DC-4D3B-8670-01DD4AC639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544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72378961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629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337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212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173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4403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6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9F2D1-707B-47D9-868C-9ED90DF2B3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217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46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3918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8688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4267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0599855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36A23-B0C1-4BDC-A4CA-BEAEEF79BB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88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25A17-C284-47C8-9696-1F359889F3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84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107EE-05F7-47E6-BABB-B4EE96405A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3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604F4-A2F0-4F5E-9306-E51488A043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4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A5BC6-40E1-4370-A609-D89B2A8102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54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101D1-3DB1-4BE3-A8A3-CE50FD4F28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BFB15-8F9E-48E7-A85B-2C4A2A514F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7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5360B51-95A6-4921-A64C-73D0423AC3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86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LEQqd91uWs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Rate of Photosynthesis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7236296" y="17382"/>
            <a:ext cx="1739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Connect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844824"/>
            <a:ext cx="8496944" cy="4248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32" y="2479351"/>
            <a:ext cx="8121082" cy="4031223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</p:pic>
      <p:sp>
        <p:nvSpPr>
          <p:cNvPr id="2" name="TextBox 1"/>
          <p:cNvSpPr txBox="1"/>
          <p:nvPr/>
        </p:nvSpPr>
        <p:spPr>
          <a:xfrm>
            <a:off x="-108520" y="1286101"/>
            <a:ext cx="5812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Do now: Answer in your books please.</a:t>
            </a:r>
            <a:endParaRPr lang="en-GB" sz="2400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6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Quiz!</a:t>
            </a:r>
          </a:p>
        </p:txBody>
      </p:sp>
      <p:sp>
        <p:nvSpPr>
          <p:cNvPr id="4" name="Rectangle 3"/>
          <p:cNvSpPr/>
          <p:nvPr/>
        </p:nvSpPr>
        <p:spPr>
          <a:xfrm>
            <a:off x="7170399" y="0"/>
            <a:ext cx="1359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Recap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entury Gothic" panose="020B0502020202020204" pitchFamily="34" charset="0"/>
              </a:rPr>
              <a:t>What is the balanced symbol equation for photosynthesis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517177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6CO</a:t>
            </a:r>
            <a:r>
              <a:rPr lang="en-GB" sz="3200" baseline="-25000" dirty="0">
                <a:solidFill>
                  <a:srgbClr val="FF0000"/>
                </a:solidFill>
                <a:latin typeface="Century Gothic" panose="020B0502020202020204" pitchFamily="34" charset="0"/>
              </a:rPr>
              <a:t>2</a:t>
            </a:r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 + 6H</a:t>
            </a:r>
            <a:r>
              <a:rPr lang="en-GB" sz="3200" baseline="-25000" dirty="0">
                <a:solidFill>
                  <a:srgbClr val="FF0000"/>
                </a:solidFill>
                <a:latin typeface="Century Gothic" panose="020B0502020202020204" pitchFamily="34" charset="0"/>
              </a:rPr>
              <a:t>2</a:t>
            </a:r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O </a:t>
            </a:r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C</a:t>
            </a:r>
            <a:r>
              <a:rPr lang="en-GB" sz="3200" baseline="-250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6</a:t>
            </a:r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H</a:t>
            </a:r>
            <a:r>
              <a:rPr lang="en-GB" sz="3200" baseline="-250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12</a:t>
            </a:r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O</a:t>
            </a:r>
            <a:r>
              <a:rPr lang="en-GB" sz="3200" baseline="-250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6</a:t>
            </a:r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 + 6O</a:t>
            </a:r>
            <a:r>
              <a:rPr lang="en-GB" sz="3200" baseline="-250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2</a:t>
            </a:r>
            <a:endParaRPr lang="en-GB" sz="32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55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Quiz!</a:t>
            </a:r>
          </a:p>
        </p:txBody>
      </p:sp>
      <p:sp>
        <p:nvSpPr>
          <p:cNvPr id="4" name="Rectangle 3"/>
          <p:cNvSpPr/>
          <p:nvPr/>
        </p:nvSpPr>
        <p:spPr>
          <a:xfrm>
            <a:off x="7170399" y="0"/>
            <a:ext cx="1359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Recap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entury Gothic" panose="020B0502020202020204" pitchFamily="34" charset="0"/>
              </a:rPr>
              <a:t>What are the four factors that affect the rate of photosynthesis?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517177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Light, Carbon Dioxide, Temperature, Chlorophyll</a:t>
            </a:r>
          </a:p>
        </p:txBody>
      </p:sp>
    </p:spTree>
    <p:extLst>
      <p:ext uri="{BB962C8B-B14F-4D97-AF65-F5344CB8AC3E}">
        <p14:creationId xmlns:p14="http://schemas.microsoft.com/office/powerpoint/2010/main" val="259616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reenmedinfo.com/sites/default/files/ckeditor/Sayer%20Ji/images/Chlorophy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" y="4101100"/>
            <a:ext cx="4305890" cy="230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e-missions.net/WVStorm/includes/images/tempera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89086"/>
            <a:ext cx="4860032" cy="229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taging.spectrum.ieee.org/image/23266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08766"/>
            <a:ext cx="4860032" cy="286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phys.org/newman/gfx/news/hires/2013/5-newmethodfo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" y="1196752"/>
            <a:ext cx="4277290" cy="289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>
                <a:latin typeface="Century Gothic" panose="020B0502020202020204" pitchFamily="34" charset="0"/>
              </a:rPr>
              <a:t>Speeding up Photosynthesis</a:t>
            </a:r>
          </a:p>
        </p:txBody>
      </p:sp>
      <p:sp>
        <p:nvSpPr>
          <p:cNvPr id="4" name="Rectangle 3"/>
          <p:cNvSpPr/>
          <p:nvPr/>
        </p:nvSpPr>
        <p:spPr>
          <a:xfrm>
            <a:off x="6556443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Century Gothic" panose="020B0502020202020204" pitchFamily="34" charset="0"/>
              </a:rPr>
              <a:t>Interpret fully graphs </a:t>
            </a:r>
            <a:r>
              <a:rPr lang="en-GB" sz="1600" dirty="0">
                <a:latin typeface="Century Gothic" panose="020B0502020202020204" pitchFamily="34" charset="0"/>
              </a:rPr>
              <a:t>of photosynthesis rate involving one factor </a:t>
            </a:r>
            <a:r>
              <a:rPr lang="en-GB" sz="1600" b="1" dirty="0" smtClean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21187" y="2829553"/>
            <a:ext cx="2448272" cy="864096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entury Gothic" panose="020B0502020202020204" pitchFamily="34" charset="0"/>
              </a:rPr>
              <a:t>More light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489848" y="2829662"/>
            <a:ext cx="2448272" cy="864096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entury Gothic" panose="020B0502020202020204" pitchFamily="34" charset="0"/>
              </a:rPr>
              <a:t>More CO</a:t>
            </a:r>
            <a:r>
              <a:rPr lang="en-GB" sz="2400" baseline="-25000" dirty="0">
                <a:latin typeface="Century Gothic" panose="020B0502020202020204" pitchFamily="34" charset="0"/>
              </a:rPr>
              <a:t>2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489848" y="4941168"/>
            <a:ext cx="2448272" cy="864096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entury Gothic" panose="020B0502020202020204" pitchFamily="34" charset="0"/>
              </a:rPr>
              <a:t>Higher Temperature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935487" y="4941168"/>
            <a:ext cx="2448272" cy="864096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entury Gothic" panose="020B0502020202020204" pitchFamily="34" charset="0"/>
              </a:rPr>
              <a:t>More Chlorophyll</a:t>
            </a:r>
          </a:p>
        </p:txBody>
      </p:sp>
    </p:spTree>
    <p:extLst>
      <p:ext uri="{BB962C8B-B14F-4D97-AF65-F5344CB8AC3E}">
        <p14:creationId xmlns:p14="http://schemas.microsoft.com/office/powerpoint/2010/main" val="81900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>
                <a:latin typeface="Century Gothic" panose="020B0502020202020204" pitchFamily="34" charset="0"/>
              </a:rPr>
              <a:t>Quick Questions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6659037" y="0"/>
            <a:ext cx="23823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Pupil Activity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5102" y="1556792"/>
            <a:ext cx="78537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State 4 factors that affect the rate of </a:t>
            </a:r>
            <a:r>
              <a:rPr lang="en-GB" sz="2400" dirty="0" smtClean="0">
                <a:latin typeface="Century Gothic" panose="020B0502020202020204" pitchFamily="34" charset="0"/>
              </a:rPr>
              <a:t>photosynthesis.</a:t>
            </a:r>
            <a:endParaRPr lang="en-GB" sz="2400" dirty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00B050"/>
                </a:solidFill>
                <a:latin typeface="Century Gothic" panose="020B0502020202020204" pitchFamily="34" charset="0"/>
              </a:rPr>
              <a:t>What would more light do to the rate and why?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What would more CO</a:t>
            </a:r>
            <a:r>
              <a:rPr lang="en-GB" sz="2400" baseline="-25000" dirty="0">
                <a:latin typeface="Century Gothic" panose="020B0502020202020204" pitchFamily="34" charset="0"/>
              </a:rPr>
              <a:t>2</a:t>
            </a:r>
            <a:r>
              <a:rPr lang="en-GB" sz="2400" dirty="0">
                <a:latin typeface="Century Gothic" panose="020B0502020202020204" pitchFamily="34" charset="0"/>
              </a:rPr>
              <a:t> do to the rate and why?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00B050"/>
                </a:solidFill>
                <a:latin typeface="Century Gothic" panose="020B0502020202020204" pitchFamily="34" charset="0"/>
              </a:rPr>
              <a:t>What would a higher temperature do to the rate and why?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What would more chlorophyll do to the rate the rate and why?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00B050"/>
                </a:solidFill>
                <a:latin typeface="Century Gothic" panose="020B0502020202020204" pitchFamily="34" charset="0"/>
              </a:rPr>
              <a:t>Explain why plants grow faster in spring and summer than in winter.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5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2860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State 4 factors that affect the rate of </a:t>
            </a:r>
            <a:r>
              <a:rPr lang="en-GB" sz="2000" dirty="0" smtClean="0">
                <a:latin typeface="Century Gothic" panose="020B0502020202020204" pitchFamily="34" charset="0"/>
              </a:rPr>
              <a:t>photosynthesis.</a:t>
            </a:r>
            <a:br>
              <a:rPr lang="en-GB" sz="2000" dirty="0" smtClean="0">
                <a:latin typeface="Century Gothic" panose="020B0502020202020204" pitchFamily="34" charset="0"/>
              </a:rPr>
            </a:b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Light intensity, CO</a:t>
            </a:r>
            <a:r>
              <a:rPr lang="en-GB" sz="2000" b="1" baseline="-2500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2</a:t>
            </a: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levels, temperature, amount of chlorophyll</a:t>
            </a:r>
            <a:b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</a:br>
            <a:endParaRPr lang="en-GB" sz="2000" dirty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What would more light do to the rate and why</a:t>
            </a:r>
            <a:r>
              <a:rPr lang="en-GB" sz="2000" dirty="0" smtClean="0">
                <a:latin typeface="Century Gothic" panose="020B0502020202020204" pitchFamily="34" charset="0"/>
              </a:rPr>
              <a:t>?</a:t>
            </a:r>
            <a:br>
              <a:rPr lang="en-GB" sz="2000" dirty="0" smtClean="0">
                <a:latin typeface="Century Gothic" panose="020B0502020202020204" pitchFamily="34" charset="0"/>
              </a:rPr>
            </a:b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Increase the rate; because the energy is needed to convert the CO</a:t>
            </a:r>
            <a:r>
              <a:rPr lang="en-GB" sz="2000" b="1" baseline="-2500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2</a:t>
            </a: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and water to glucose, oxygen and energy</a:t>
            </a:r>
            <a:b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</a:br>
            <a:endParaRPr lang="en-GB" sz="2000" dirty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What would more CO</a:t>
            </a:r>
            <a:r>
              <a:rPr lang="en-GB" sz="2000" baseline="-25000" dirty="0">
                <a:latin typeface="Century Gothic" panose="020B0502020202020204" pitchFamily="34" charset="0"/>
              </a:rPr>
              <a:t>2</a:t>
            </a:r>
            <a:r>
              <a:rPr lang="en-GB" sz="2000" dirty="0">
                <a:latin typeface="Century Gothic" panose="020B0502020202020204" pitchFamily="34" charset="0"/>
              </a:rPr>
              <a:t> do to the rate and why</a:t>
            </a:r>
            <a:r>
              <a:rPr lang="en-GB" sz="2000" dirty="0" smtClean="0">
                <a:latin typeface="Century Gothic" panose="020B0502020202020204" pitchFamily="34" charset="0"/>
              </a:rPr>
              <a:t>?</a:t>
            </a:r>
            <a:br>
              <a:rPr lang="en-GB" sz="2000" dirty="0" smtClean="0">
                <a:latin typeface="Century Gothic" panose="020B0502020202020204" pitchFamily="34" charset="0"/>
              </a:rPr>
            </a:b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Increase, because CO</a:t>
            </a:r>
            <a:r>
              <a:rPr lang="en-GB" sz="2000" b="1" baseline="-25000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2</a:t>
            </a: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is a reactant</a:t>
            </a:r>
            <a:b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</a:br>
            <a:endParaRPr lang="en-GB" sz="2000" dirty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What would a higher temperature do to the rate and why</a:t>
            </a:r>
            <a:r>
              <a:rPr lang="en-GB" sz="2000" dirty="0" smtClean="0">
                <a:latin typeface="Century Gothic" panose="020B0502020202020204" pitchFamily="34" charset="0"/>
              </a:rPr>
              <a:t>?</a:t>
            </a:r>
            <a:br>
              <a:rPr lang="en-GB" sz="2000" dirty="0" smtClean="0">
                <a:latin typeface="Century Gothic" panose="020B0502020202020204" pitchFamily="34" charset="0"/>
              </a:rPr>
            </a:b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Increase to a point, because photosynthesis is enzyme-controlled. Too hot and enzymes denature.</a:t>
            </a:r>
            <a:b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</a:br>
            <a:endParaRPr lang="en-GB" sz="2000" dirty="0">
              <a:solidFill>
                <a:srgbClr val="00B050"/>
              </a:solidFill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What would more chlorophyll do to the rate the rate and why</a:t>
            </a:r>
            <a:r>
              <a:rPr lang="en-GB" sz="2000" dirty="0" smtClean="0">
                <a:latin typeface="Century Gothic" panose="020B0502020202020204" pitchFamily="34" charset="0"/>
              </a:rPr>
              <a:t>?</a:t>
            </a:r>
            <a:br>
              <a:rPr lang="en-GB" sz="2000" dirty="0" smtClean="0">
                <a:latin typeface="Century Gothic" panose="020B0502020202020204" pitchFamily="34" charset="0"/>
              </a:rPr>
            </a:b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Increase, because chlorophyll is responsible for absorbing the light energy, which is needed for the reaction</a:t>
            </a:r>
            <a:b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</a:br>
            <a:endParaRPr lang="en-GB" sz="2000" b="1" dirty="0"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latin typeface="Century Gothic" panose="020B0502020202020204" pitchFamily="34" charset="0"/>
              </a:rPr>
              <a:t>Explain why plants grow faster in spring and summer than in winter</a:t>
            </a:r>
            <a:r>
              <a:rPr lang="en-GB" sz="2000" dirty="0" smtClean="0">
                <a:latin typeface="Century Gothic" panose="020B0502020202020204" pitchFamily="34" charset="0"/>
              </a:rPr>
              <a:t>.</a:t>
            </a:r>
            <a:r>
              <a:rPr lang="en-GB" sz="2000" dirty="0">
                <a:latin typeface="Century Gothic" panose="020B0502020202020204" pitchFamily="34" charset="0"/>
              </a:rPr>
              <a:t/>
            </a:r>
            <a:br>
              <a:rPr lang="en-GB" sz="2000" dirty="0">
                <a:latin typeface="Century Gothic" panose="020B0502020202020204" pitchFamily="34" charset="0"/>
              </a:rPr>
            </a:br>
            <a:r>
              <a:rPr lang="en-GB" sz="20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Higher light intensity and warmer. Both factors are increased in spring/summer compared to winter.</a:t>
            </a:r>
            <a:endParaRPr lang="en-GB" sz="20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9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>
                <a:latin typeface="Century Gothic" panose="020B0502020202020204" pitchFamily="34" charset="0"/>
              </a:rPr>
              <a:t>Limiting Factors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6556448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484784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Century Gothic" panose="020B0502020202020204" pitchFamily="34" charset="0"/>
              </a:rPr>
              <a:t>A limiting factor is something that </a:t>
            </a:r>
            <a:r>
              <a:rPr lang="en-GB" sz="3600" b="1" dirty="0">
                <a:latin typeface="Century Gothic" panose="020B0502020202020204" pitchFamily="34" charset="0"/>
              </a:rPr>
              <a:t>controls</a:t>
            </a:r>
            <a:r>
              <a:rPr lang="en-GB" sz="3600" dirty="0">
                <a:latin typeface="Century Gothic" panose="020B0502020202020204" pitchFamily="34" charset="0"/>
              </a:rPr>
              <a:t> the rate of a reaction.</a:t>
            </a:r>
          </a:p>
          <a:p>
            <a:pPr algn="ctr"/>
            <a:endParaRPr lang="en-GB" sz="3600" dirty="0">
              <a:latin typeface="Century Gothic" panose="020B0502020202020204" pitchFamily="34" charset="0"/>
            </a:endParaRPr>
          </a:p>
          <a:p>
            <a:pPr algn="ctr"/>
            <a:r>
              <a:rPr lang="en-GB" sz="3600" dirty="0">
                <a:latin typeface="Century Gothic" panose="020B0502020202020204" pitchFamily="34" charset="0"/>
              </a:rPr>
              <a:t>Plants need </a:t>
            </a:r>
            <a:r>
              <a:rPr lang="en-GB" sz="3600" b="1" dirty="0">
                <a:latin typeface="Century Gothic" panose="020B0502020202020204" pitchFamily="34" charset="0"/>
              </a:rPr>
              <a:t>light</a:t>
            </a:r>
            <a:r>
              <a:rPr lang="en-GB" sz="3600" dirty="0">
                <a:latin typeface="Century Gothic" panose="020B0502020202020204" pitchFamily="34" charset="0"/>
              </a:rPr>
              <a:t>, </a:t>
            </a:r>
            <a:r>
              <a:rPr lang="en-GB" sz="3600" b="1" dirty="0">
                <a:latin typeface="Century Gothic" panose="020B0502020202020204" pitchFamily="34" charset="0"/>
              </a:rPr>
              <a:t>warmth</a:t>
            </a:r>
            <a:r>
              <a:rPr lang="en-GB" sz="3600" dirty="0">
                <a:latin typeface="Century Gothic" panose="020B0502020202020204" pitchFamily="34" charset="0"/>
              </a:rPr>
              <a:t> and </a:t>
            </a:r>
            <a:r>
              <a:rPr lang="en-GB" sz="3600" b="1" dirty="0">
                <a:latin typeface="Century Gothic" panose="020B0502020202020204" pitchFamily="34" charset="0"/>
              </a:rPr>
              <a:t>carbon dioxide</a:t>
            </a:r>
            <a:r>
              <a:rPr lang="en-GB" sz="3600" dirty="0">
                <a:latin typeface="Century Gothic" panose="020B0502020202020204" pitchFamily="34" charset="0"/>
              </a:rPr>
              <a:t> to photosynthesise quickly.  If one or more of these are not at the right level, they will </a:t>
            </a:r>
            <a:r>
              <a:rPr lang="en-GB" sz="3600" b="1" dirty="0">
                <a:latin typeface="Century Gothic" panose="020B0502020202020204" pitchFamily="34" charset="0"/>
              </a:rPr>
              <a:t>limit</a:t>
            </a:r>
            <a:r>
              <a:rPr lang="en-GB" sz="3600" dirty="0">
                <a:latin typeface="Century Gothic" panose="020B0502020202020204" pitchFamily="34" charset="0"/>
              </a:rPr>
              <a:t> the rate of photosynthesis.</a:t>
            </a:r>
          </a:p>
        </p:txBody>
      </p:sp>
    </p:spTree>
    <p:extLst>
      <p:ext uri="{BB962C8B-B14F-4D97-AF65-F5344CB8AC3E}">
        <p14:creationId xmlns:p14="http://schemas.microsoft.com/office/powerpoint/2010/main" val="36586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>
                <a:latin typeface="Century Gothic" panose="020B0502020202020204" pitchFamily="34" charset="0"/>
              </a:rPr>
              <a:t>Light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6556448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5" name="Freeform 13"/>
          <p:cNvSpPr>
            <a:spLocks/>
          </p:cNvSpPr>
          <p:nvPr/>
        </p:nvSpPr>
        <p:spPr bwMode="auto">
          <a:xfrm>
            <a:off x="966094" y="3136900"/>
            <a:ext cx="3200400" cy="1917700"/>
          </a:xfrm>
          <a:custGeom>
            <a:avLst/>
            <a:gdLst>
              <a:gd name="T0" fmla="*/ 0 w 2016"/>
              <a:gd name="T1" fmla="*/ 2147483647 h 1208"/>
              <a:gd name="T2" fmla="*/ 2147483647 w 2016"/>
              <a:gd name="T3" fmla="*/ 2147483647 h 1208"/>
              <a:gd name="T4" fmla="*/ 2147483647 w 2016"/>
              <a:gd name="T5" fmla="*/ 2147483647 h 1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16" h="1208">
                <a:moveTo>
                  <a:pt x="0" y="1208"/>
                </a:moveTo>
                <a:cubicBezTo>
                  <a:pt x="216" y="804"/>
                  <a:pt x="432" y="400"/>
                  <a:pt x="768" y="200"/>
                </a:cubicBezTo>
                <a:cubicBezTo>
                  <a:pt x="1104" y="0"/>
                  <a:pt x="1560" y="4"/>
                  <a:pt x="2016" y="8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46663" y="1701800"/>
            <a:ext cx="396081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200" dirty="0">
                <a:solidFill>
                  <a:srgbClr val="010066"/>
                </a:solidFill>
                <a:latin typeface="Century Gothic" panose="020B0502020202020204" pitchFamily="34" charset="0"/>
              </a:rPr>
              <a:t>As the amount of light increases, so does the rate. The limiting factor is light.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932756" y="5054600"/>
            <a:ext cx="32004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966094" y="1549400"/>
            <a:ext cx="0" cy="35052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356619" y="5114925"/>
            <a:ext cx="20810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>
                <a:solidFill>
                  <a:srgbClr val="10BC45"/>
                </a:solidFill>
                <a:latin typeface="Century Gothic" panose="020B0502020202020204" pitchFamily="34" charset="0"/>
              </a:rPr>
              <a:t>light intensity</a:t>
            </a:r>
            <a:endParaRPr lang="en-GB" altLang="en-US" sz="2400">
              <a:solidFill>
                <a:srgbClr val="10BC45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 rot="16200000">
            <a:off x="-1326256" y="2955281"/>
            <a:ext cx="3905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>
                <a:solidFill>
                  <a:srgbClr val="10BC45"/>
                </a:solidFill>
                <a:latin typeface="Century Gothic" panose="020B0502020202020204" pitchFamily="34" charset="0"/>
              </a:rPr>
              <a:t>rate of photosynthesis</a:t>
            </a:r>
            <a:endParaRPr lang="en-GB" altLang="en-US" sz="2400">
              <a:solidFill>
                <a:srgbClr val="10BC45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AutoShape 12"/>
          <p:cNvSpPr>
            <a:spLocks/>
          </p:cNvSpPr>
          <p:nvPr/>
        </p:nvSpPr>
        <p:spPr bwMode="auto">
          <a:xfrm rot="15880215">
            <a:off x="3185419" y="2197100"/>
            <a:ext cx="304800" cy="1600200"/>
          </a:xfrm>
          <a:prstGeom prst="rightBrace">
            <a:avLst>
              <a:gd name="adj1" fmla="val 43750"/>
              <a:gd name="adj2" fmla="val 50000"/>
            </a:avLst>
          </a:prstGeom>
          <a:noFill/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4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AutoShape 16"/>
          <p:cNvSpPr>
            <a:spLocks/>
          </p:cNvSpPr>
          <p:nvPr/>
        </p:nvSpPr>
        <p:spPr bwMode="auto">
          <a:xfrm rot="2466205">
            <a:off x="1747144" y="3179763"/>
            <a:ext cx="228600" cy="2132012"/>
          </a:xfrm>
          <a:prstGeom prst="rightBrace">
            <a:avLst>
              <a:gd name="adj1" fmla="val 77720"/>
              <a:gd name="adj2" fmla="val 50000"/>
            </a:avLst>
          </a:prstGeom>
          <a:noFill/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4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5005388" y="3186113"/>
            <a:ext cx="4002087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200" dirty="0">
                <a:solidFill>
                  <a:srgbClr val="010066"/>
                </a:solidFill>
                <a:latin typeface="Century Gothic" panose="020B0502020202020204" pitchFamily="34" charset="0"/>
              </a:rPr>
              <a:t>Here, increasing the amount of light has no affect on the rate. The limiting factor is now carbon dioxide or temperature.</a:t>
            </a:r>
          </a:p>
          <a:p>
            <a:pPr algn="ctr" eaLnBrk="1" hangingPunct="1"/>
            <a:endParaRPr lang="en-GB" altLang="en-US" sz="2200" dirty="0">
              <a:solidFill>
                <a:srgbClr val="010066"/>
              </a:solidFill>
              <a:latin typeface="Century Gothic" panose="020B0502020202020204" pitchFamily="34" charset="0"/>
            </a:endParaRPr>
          </a:p>
          <a:p>
            <a:pPr algn="ctr" eaLnBrk="1" hangingPunct="1"/>
            <a:r>
              <a:rPr lang="en-GB" altLang="en-US" sz="2200" dirty="0">
                <a:solidFill>
                  <a:srgbClr val="010066"/>
                </a:solidFill>
                <a:latin typeface="Century Gothic" panose="020B0502020202020204" pitchFamily="34" charset="0"/>
              </a:rPr>
              <a:t>What must be increased for the rate to increase?</a:t>
            </a:r>
          </a:p>
        </p:txBody>
      </p:sp>
      <p:sp>
        <p:nvSpPr>
          <p:cNvPr id="15" name="Oval 22"/>
          <p:cNvSpPr>
            <a:spLocks noChangeArrowheads="1"/>
          </p:cNvSpPr>
          <p:nvPr/>
        </p:nvSpPr>
        <p:spPr bwMode="auto">
          <a:xfrm>
            <a:off x="2007494" y="4203700"/>
            <a:ext cx="503237" cy="504825"/>
          </a:xfrm>
          <a:prstGeom prst="ellipse">
            <a:avLst/>
          </a:prstGeom>
          <a:solidFill>
            <a:srgbClr val="FF6600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6" name="Oval 23"/>
          <p:cNvSpPr>
            <a:spLocks noChangeArrowheads="1"/>
          </p:cNvSpPr>
          <p:nvPr/>
        </p:nvSpPr>
        <p:spPr bwMode="auto">
          <a:xfrm>
            <a:off x="3061594" y="2259013"/>
            <a:ext cx="503237" cy="504825"/>
          </a:xfrm>
          <a:prstGeom prst="ellipse">
            <a:avLst/>
          </a:prstGeom>
          <a:solidFill>
            <a:srgbClr val="9900CC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4427538" y="1773238"/>
            <a:ext cx="503237" cy="504825"/>
          </a:xfrm>
          <a:prstGeom prst="ellipse">
            <a:avLst/>
          </a:prstGeom>
          <a:solidFill>
            <a:srgbClr val="FF6600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8" name="Oval 25"/>
          <p:cNvSpPr>
            <a:spLocks noChangeArrowheads="1"/>
          </p:cNvSpPr>
          <p:nvPr/>
        </p:nvSpPr>
        <p:spPr bwMode="auto">
          <a:xfrm>
            <a:off x="4427538" y="3211513"/>
            <a:ext cx="503237" cy="504825"/>
          </a:xfrm>
          <a:prstGeom prst="ellipse">
            <a:avLst/>
          </a:prstGeom>
          <a:solidFill>
            <a:srgbClr val="9900CC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9" name="AutoShape 26"/>
          <p:cNvSpPr>
            <a:spLocks noChangeArrowheads="1"/>
          </p:cNvSpPr>
          <p:nvPr/>
        </p:nvSpPr>
        <p:spPr bwMode="auto">
          <a:xfrm>
            <a:off x="5003800" y="1701800"/>
            <a:ext cx="3960813" cy="1295400"/>
          </a:xfrm>
          <a:prstGeom prst="roundRect">
            <a:avLst>
              <a:gd name="adj" fmla="val 5528"/>
            </a:avLst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2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AutoShape 27"/>
          <p:cNvSpPr>
            <a:spLocks noChangeArrowheads="1"/>
          </p:cNvSpPr>
          <p:nvPr/>
        </p:nvSpPr>
        <p:spPr bwMode="auto">
          <a:xfrm>
            <a:off x="5003800" y="3141663"/>
            <a:ext cx="3960813" cy="2951162"/>
          </a:xfrm>
          <a:prstGeom prst="roundRect">
            <a:avLst>
              <a:gd name="adj" fmla="val 3306"/>
            </a:avLst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2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1" name="Group 47"/>
          <p:cNvGrpSpPr>
            <a:grpSpLocks/>
          </p:cNvGrpSpPr>
          <p:nvPr/>
        </p:nvGrpSpPr>
        <p:grpSpPr bwMode="auto">
          <a:xfrm>
            <a:off x="2053531" y="5499100"/>
            <a:ext cx="792163" cy="747713"/>
            <a:chOff x="1111" y="3113"/>
            <a:chExt cx="499" cy="471"/>
          </a:xfrm>
        </p:grpSpPr>
        <p:sp>
          <p:nvSpPr>
            <p:cNvPr id="22" name="AutoShape 48"/>
            <p:cNvSpPr>
              <a:spLocks noChangeArrowheads="1"/>
            </p:cNvSpPr>
            <p:nvPr/>
          </p:nvSpPr>
          <p:spPr bwMode="auto">
            <a:xfrm>
              <a:off x="1111" y="3113"/>
              <a:ext cx="499" cy="471"/>
            </a:xfrm>
            <a:prstGeom prst="roundRect">
              <a:avLst>
                <a:gd name="adj" fmla="val 5528"/>
              </a:avLst>
            </a:prstGeom>
            <a:noFill/>
            <a:ln w="38100">
              <a:solidFill>
                <a:srgbClr val="10BC4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280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23" name="Picture 49" descr="GXF_sun_R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" y="3125"/>
              <a:ext cx="453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Rectangle 2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20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2" grpId="0" animBg="1"/>
      <p:bldP spid="13" grpId="0" animBg="1"/>
      <p:bldP spid="14" grpId="0" build="p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>
                <a:latin typeface="Century Gothic" panose="020B0502020202020204" pitchFamily="34" charset="0"/>
              </a:rPr>
              <a:t>Carbon Dioxide</a:t>
            </a:r>
          </a:p>
        </p:txBody>
      </p:sp>
      <p:sp>
        <p:nvSpPr>
          <p:cNvPr id="4" name="Rectangle 3"/>
          <p:cNvSpPr/>
          <p:nvPr/>
        </p:nvSpPr>
        <p:spPr>
          <a:xfrm>
            <a:off x="6556448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5" name="Freeform 24"/>
          <p:cNvSpPr>
            <a:spLocks/>
          </p:cNvSpPr>
          <p:nvPr/>
        </p:nvSpPr>
        <p:spPr bwMode="auto">
          <a:xfrm>
            <a:off x="994499" y="3233161"/>
            <a:ext cx="3200400" cy="1917700"/>
          </a:xfrm>
          <a:custGeom>
            <a:avLst/>
            <a:gdLst>
              <a:gd name="T0" fmla="*/ 0 w 2016"/>
              <a:gd name="T1" fmla="*/ 2147483647 h 1208"/>
              <a:gd name="T2" fmla="*/ 2147483647 w 2016"/>
              <a:gd name="T3" fmla="*/ 2147483647 h 1208"/>
              <a:gd name="T4" fmla="*/ 2147483647 w 2016"/>
              <a:gd name="T5" fmla="*/ 2147483647 h 1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16" h="1208">
                <a:moveTo>
                  <a:pt x="0" y="1208"/>
                </a:moveTo>
                <a:cubicBezTo>
                  <a:pt x="216" y="804"/>
                  <a:pt x="432" y="400"/>
                  <a:pt x="768" y="200"/>
                </a:cubicBezTo>
                <a:cubicBezTo>
                  <a:pt x="1104" y="0"/>
                  <a:pt x="1560" y="4"/>
                  <a:pt x="2016" y="8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40313" y="1660525"/>
            <a:ext cx="3779837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200">
                <a:solidFill>
                  <a:srgbClr val="010066"/>
                </a:solidFill>
                <a:latin typeface="Century Gothic" panose="020B0502020202020204" pitchFamily="34" charset="0"/>
              </a:rPr>
              <a:t>As the amount of carbon dioxide goes up, so does the rate. The limiting factor is carbon dioxide.</a:t>
            </a:r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>
            <a:off x="959574" y="5150861"/>
            <a:ext cx="32004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flipV="1">
            <a:off x="980212" y="1663124"/>
            <a:ext cx="0" cy="35052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904651" y="5184199"/>
            <a:ext cx="278954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400">
                <a:solidFill>
                  <a:srgbClr val="10BC45"/>
                </a:solidFill>
                <a:latin typeface="Century Gothic" panose="020B0502020202020204" pitchFamily="34" charset="0"/>
              </a:rPr>
              <a:t>concentration of </a:t>
            </a:r>
          </a:p>
          <a:p>
            <a:pPr algn="ctr" eaLnBrk="1" hangingPunct="1"/>
            <a:r>
              <a:rPr lang="en-US" altLang="en-US" sz="2400">
                <a:solidFill>
                  <a:srgbClr val="10BC45"/>
                </a:solidFill>
                <a:latin typeface="Century Gothic" panose="020B0502020202020204" pitchFamily="34" charset="0"/>
              </a:rPr>
              <a:t>carbon dioxide</a:t>
            </a:r>
            <a:endParaRPr lang="en-GB" altLang="en-US" sz="2400" baseline="-25000">
              <a:solidFill>
                <a:srgbClr val="10BC45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 rot="16200000">
            <a:off x="-1124019" y="3262530"/>
            <a:ext cx="3529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>
                <a:solidFill>
                  <a:srgbClr val="10BC45"/>
                </a:solidFill>
                <a:latin typeface="Century Gothic" panose="020B0502020202020204" pitchFamily="34" charset="0"/>
              </a:rPr>
              <a:t>rate of photosynthesis</a:t>
            </a:r>
            <a:endParaRPr lang="en-GB" altLang="en-US" sz="2400">
              <a:solidFill>
                <a:srgbClr val="10BC45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5040313" y="3322638"/>
            <a:ext cx="3779837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200">
                <a:solidFill>
                  <a:srgbClr val="010066"/>
                </a:solidFill>
                <a:latin typeface="Century Gothic" panose="020B0502020202020204" pitchFamily="34" charset="0"/>
              </a:rPr>
              <a:t>Here, increasing the amount of carbon dioxide has no affect on the rate. Light or warmth is now the limiting factor.</a:t>
            </a:r>
          </a:p>
          <a:p>
            <a:pPr algn="ctr" eaLnBrk="1" hangingPunct="1">
              <a:buFontTx/>
              <a:buChar char="-"/>
            </a:pPr>
            <a:endParaRPr lang="en-GB" altLang="en-US" sz="2200">
              <a:solidFill>
                <a:srgbClr val="010066"/>
              </a:solidFill>
              <a:latin typeface="Century Gothic" panose="020B0502020202020204" pitchFamily="34" charset="0"/>
            </a:endParaRPr>
          </a:p>
          <a:p>
            <a:pPr algn="ctr" eaLnBrk="1" hangingPunct="1"/>
            <a:r>
              <a:rPr lang="en-GB" altLang="en-US" sz="2200">
                <a:solidFill>
                  <a:srgbClr val="010066"/>
                </a:solidFill>
                <a:latin typeface="Century Gothic" panose="020B0502020202020204" pitchFamily="34" charset="0"/>
              </a:rPr>
              <a:t>What must be increased for the rate to increase?</a:t>
            </a:r>
          </a:p>
        </p:txBody>
      </p:sp>
      <p:sp>
        <p:nvSpPr>
          <p:cNvPr id="13" name="Oval 42"/>
          <p:cNvSpPr>
            <a:spLocks noChangeArrowheads="1"/>
          </p:cNvSpPr>
          <p:nvPr/>
        </p:nvSpPr>
        <p:spPr bwMode="auto">
          <a:xfrm>
            <a:off x="1980337" y="4339649"/>
            <a:ext cx="503237" cy="504825"/>
          </a:xfrm>
          <a:prstGeom prst="ellipse">
            <a:avLst/>
          </a:prstGeom>
          <a:solidFill>
            <a:srgbClr val="FF6600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4" name="Oval 43"/>
          <p:cNvSpPr>
            <a:spLocks noChangeArrowheads="1"/>
          </p:cNvSpPr>
          <p:nvPr/>
        </p:nvSpPr>
        <p:spPr bwMode="auto">
          <a:xfrm>
            <a:off x="3061424" y="2383849"/>
            <a:ext cx="503238" cy="504825"/>
          </a:xfrm>
          <a:prstGeom prst="ellipse">
            <a:avLst/>
          </a:prstGeom>
          <a:solidFill>
            <a:srgbClr val="9900CC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5" name="Oval 44"/>
          <p:cNvSpPr>
            <a:spLocks noChangeArrowheads="1"/>
          </p:cNvSpPr>
          <p:nvPr/>
        </p:nvSpPr>
        <p:spPr bwMode="auto">
          <a:xfrm>
            <a:off x="4427538" y="1708150"/>
            <a:ext cx="503237" cy="504825"/>
          </a:xfrm>
          <a:prstGeom prst="ellipse">
            <a:avLst/>
          </a:prstGeom>
          <a:solidFill>
            <a:srgbClr val="FF6600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6" name="Oval 45"/>
          <p:cNvSpPr>
            <a:spLocks noChangeArrowheads="1"/>
          </p:cNvSpPr>
          <p:nvPr/>
        </p:nvSpPr>
        <p:spPr bwMode="auto">
          <a:xfrm>
            <a:off x="4427538" y="3362325"/>
            <a:ext cx="503237" cy="504825"/>
          </a:xfrm>
          <a:prstGeom prst="ellipse">
            <a:avLst/>
          </a:prstGeom>
          <a:solidFill>
            <a:srgbClr val="9900CC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7" name="AutoShape 46"/>
          <p:cNvSpPr>
            <a:spLocks noChangeArrowheads="1"/>
          </p:cNvSpPr>
          <p:nvPr/>
        </p:nvSpPr>
        <p:spPr bwMode="auto">
          <a:xfrm>
            <a:off x="5003800" y="1708150"/>
            <a:ext cx="3889375" cy="1504950"/>
          </a:xfrm>
          <a:prstGeom prst="roundRect">
            <a:avLst>
              <a:gd name="adj" fmla="val 5528"/>
            </a:avLst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2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AutoShape 47"/>
          <p:cNvSpPr>
            <a:spLocks noChangeArrowheads="1"/>
          </p:cNvSpPr>
          <p:nvPr/>
        </p:nvSpPr>
        <p:spPr bwMode="auto">
          <a:xfrm>
            <a:off x="5003800" y="3341688"/>
            <a:ext cx="3889375" cy="2735262"/>
          </a:xfrm>
          <a:prstGeom prst="roundRect">
            <a:avLst>
              <a:gd name="adj" fmla="val 3306"/>
            </a:avLst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2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9" name="Group 61"/>
          <p:cNvGrpSpPr>
            <a:grpSpLocks/>
          </p:cNvGrpSpPr>
          <p:nvPr/>
        </p:nvGrpSpPr>
        <p:grpSpPr bwMode="auto">
          <a:xfrm>
            <a:off x="3521799" y="5263574"/>
            <a:ext cx="860425" cy="860425"/>
            <a:chOff x="2541" y="3067"/>
            <a:chExt cx="542" cy="542"/>
          </a:xfrm>
        </p:grpSpPr>
        <p:sp>
          <p:nvSpPr>
            <p:cNvPr id="20" name="AutoShape 62"/>
            <p:cNvSpPr>
              <a:spLocks noChangeArrowheads="1"/>
            </p:cNvSpPr>
            <p:nvPr/>
          </p:nvSpPr>
          <p:spPr bwMode="auto">
            <a:xfrm>
              <a:off x="2568" y="3113"/>
              <a:ext cx="499" cy="471"/>
            </a:xfrm>
            <a:prstGeom prst="roundRect">
              <a:avLst>
                <a:gd name="adj" fmla="val 5528"/>
              </a:avLst>
            </a:prstGeom>
            <a:noFill/>
            <a:ln w="38100">
              <a:solidFill>
                <a:srgbClr val="10BC4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280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21" name="Picture 63" descr="GFX_CO2cylinder_R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1" y="3067"/>
              <a:ext cx="542" cy="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AutoShape 65"/>
          <p:cNvSpPr>
            <a:spLocks/>
          </p:cNvSpPr>
          <p:nvPr/>
        </p:nvSpPr>
        <p:spPr bwMode="auto">
          <a:xfrm rot="15880215">
            <a:off x="3183662" y="2321936"/>
            <a:ext cx="304800" cy="1600200"/>
          </a:xfrm>
          <a:prstGeom prst="rightBrace">
            <a:avLst>
              <a:gd name="adj1" fmla="val 43750"/>
              <a:gd name="adj2" fmla="val 50000"/>
            </a:avLst>
          </a:prstGeom>
          <a:noFill/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4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AutoShape 66"/>
          <p:cNvSpPr>
            <a:spLocks/>
          </p:cNvSpPr>
          <p:nvPr/>
        </p:nvSpPr>
        <p:spPr bwMode="auto">
          <a:xfrm rot="2466205">
            <a:off x="1745387" y="3304599"/>
            <a:ext cx="228600" cy="2132012"/>
          </a:xfrm>
          <a:prstGeom prst="rightBrace">
            <a:avLst>
              <a:gd name="adj1" fmla="val 77720"/>
              <a:gd name="adj2" fmla="val 50000"/>
            </a:avLst>
          </a:prstGeom>
          <a:noFill/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4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33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>
                <a:latin typeface="Century Gothic" panose="020B0502020202020204" pitchFamily="34" charset="0"/>
              </a:rPr>
              <a:t>Temperature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6556448" y="0"/>
            <a:ext cx="25875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New Learning</a:t>
            </a:r>
          </a:p>
        </p:txBody>
      </p:sp>
      <p:sp>
        <p:nvSpPr>
          <p:cNvPr id="5" name="Freeform 13"/>
          <p:cNvSpPr>
            <a:spLocks/>
          </p:cNvSpPr>
          <p:nvPr/>
        </p:nvSpPr>
        <p:spPr bwMode="auto">
          <a:xfrm>
            <a:off x="977901" y="2853680"/>
            <a:ext cx="2832100" cy="2057400"/>
          </a:xfrm>
          <a:custGeom>
            <a:avLst/>
            <a:gdLst>
              <a:gd name="T0" fmla="*/ 0 w 1784"/>
              <a:gd name="T1" fmla="*/ 2147483647 h 1296"/>
              <a:gd name="T2" fmla="*/ 2147483647 w 1784"/>
              <a:gd name="T3" fmla="*/ 0 h 1296"/>
              <a:gd name="T4" fmla="*/ 2147483647 w 1784"/>
              <a:gd name="T5" fmla="*/ 2147483647 h 12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84" h="1296">
                <a:moveTo>
                  <a:pt x="0" y="1296"/>
                </a:moveTo>
                <a:cubicBezTo>
                  <a:pt x="596" y="648"/>
                  <a:pt x="1192" y="0"/>
                  <a:pt x="1488" y="0"/>
                </a:cubicBezTo>
                <a:cubicBezTo>
                  <a:pt x="1784" y="0"/>
                  <a:pt x="1780" y="648"/>
                  <a:pt x="1776" y="1296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147940" y="1663592"/>
            <a:ext cx="3601094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indent="0" algn="ctr" eaLnBrk="1" hangingPunct="1"/>
            <a:r>
              <a:rPr lang="en-US" altLang="en-US" sz="2200" dirty="0">
                <a:solidFill>
                  <a:srgbClr val="010066"/>
                </a:solidFill>
                <a:latin typeface="Century Gothic" panose="020B0502020202020204" pitchFamily="34" charset="0"/>
              </a:rPr>
              <a:t>As temperature increases, so does the rate because photosynthetic enzymes work best in the warmth. Here, the limiting factor is </a:t>
            </a:r>
            <a:r>
              <a:rPr lang="en-GB" altLang="en-US" sz="2200" dirty="0">
                <a:solidFill>
                  <a:srgbClr val="010066"/>
                </a:solidFill>
                <a:latin typeface="Century Gothic" panose="020B0502020202020204" pitchFamily="34" charset="0"/>
              </a:rPr>
              <a:t>temperature.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968376" y="4911080"/>
            <a:ext cx="32004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977901" y="1432868"/>
            <a:ext cx="0" cy="35052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Century Gothic" panose="020B0502020202020204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09714" y="4999980"/>
            <a:ext cx="20762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>
                <a:solidFill>
                  <a:srgbClr val="10BC45"/>
                </a:solidFill>
                <a:latin typeface="Century Gothic" panose="020B0502020202020204" pitchFamily="34" charset="0"/>
              </a:rPr>
              <a:t>temperature</a:t>
            </a:r>
            <a:endParaRPr lang="en-GB" altLang="en-US" sz="2400">
              <a:solidFill>
                <a:srgbClr val="10BC45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6200000">
            <a:off x="-1246186" y="2888605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>
                <a:solidFill>
                  <a:srgbClr val="10BC45"/>
                </a:solidFill>
                <a:latin typeface="Century Gothic" panose="020B0502020202020204" pitchFamily="34" charset="0"/>
              </a:rPr>
              <a:t>rate of photosynthesis</a:t>
            </a:r>
            <a:endParaRPr lang="en-GB" altLang="en-US" sz="2400">
              <a:solidFill>
                <a:srgbClr val="10BC45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825501" y="4953943"/>
            <a:ext cx="6703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10066"/>
                </a:solidFill>
                <a:latin typeface="Century Gothic" panose="020B0502020202020204" pitchFamily="34" charset="0"/>
              </a:rPr>
              <a:t>0</a:t>
            </a:r>
            <a:r>
              <a:rPr lang="en-US" altLang="en-US" sz="2400" baseline="30000">
                <a:solidFill>
                  <a:srgbClr val="010066"/>
                </a:solidFill>
                <a:latin typeface="Century Gothic" panose="020B0502020202020204" pitchFamily="34" charset="0"/>
              </a:rPr>
              <a:t>o</a:t>
            </a:r>
            <a:r>
              <a:rPr lang="en-US" altLang="en-US" sz="2000">
                <a:solidFill>
                  <a:srgbClr val="010066"/>
                </a:solidFill>
                <a:latin typeface="Century Gothic" panose="020B0502020202020204" pitchFamily="34" charset="0"/>
              </a:rPr>
              <a:t>C</a:t>
            </a:r>
            <a:endParaRPr lang="en-GB" altLang="en-US" sz="20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457576" y="4953943"/>
            <a:ext cx="8130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10066"/>
                </a:solidFill>
                <a:latin typeface="Century Gothic" panose="020B0502020202020204" pitchFamily="34" charset="0"/>
              </a:rPr>
              <a:t>45</a:t>
            </a:r>
            <a:r>
              <a:rPr lang="en-US" altLang="en-US" sz="2400" baseline="30000">
                <a:solidFill>
                  <a:srgbClr val="010066"/>
                </a:solidFill>
                <a:latin typeface="Century Gothic" panose="020B0502020202020204" pitchFamily="34" charset="0"/>
              </a:rPr>
              <a:t>o</a:t>
            </a:r>
            <a:r>
              <a:rPr lang="en-US" altLang="en-US" sz="2000">
                <a:solidFill>
                  <a:srgbClr val="010066"/>
                </a:solidFill>
                <a:latin typeface="Century Gothic" panose="020B0502020202020204" pitchFamily="34" charset="0"/>
              </a:rPr>
              <a:t>C</a:t>
            </a:r>
            <a:endParaRPr lang="en-GB" altLang="en-US" sz="20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5040131" y="4289003"/>
            <a:ext cx="396875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200" dirty="0">
                <a:solidFill>
                  <a:srgbClr val="010066"/>
                </a:solidFill>
                <a:latin typeface="Century Gothic" panose="020B0502020202020204" pitchFamily="34" charset="0"/>
              </a:rPr>
              <a:t>Most plant enzymes are destroyed at about 45</a:t>
            </a:r>
            <a:r>
              <a:rPr lang="en-US" altLang="en-US" sz="2200" dirty="0">
                <a:solidFill>
                  <a:srgbClr val="010066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°</a:t>
            </a:r>
            <a:r>
              <a:rPr lang="en-GB" altLang="en-US" sz="2200" dirty="0">
                <a:solidFill>
                  <a:srgbClr val="010066"/>
                </a:solidFill>
                <a:latin typeface="Century Gothic" panose="020B0502020202020204" pitchFamily="34" charset="0"/>
              </a:rPr>
              <a:t>C. Here, photosynthesis stops and the rate falls to zero.</a:t>
            </a:r>
          </a:p>
        </p:txBody>
      </p:sp>
      <p:sp>
        <p:nvSpPr>
          <p:cNvPr id="15" name="AutoShape 25"/>
          <p:cNvSpPr>
            <a:spLocks/>
          </p:cNvSpPr>
          <p:nvPr/>
        </p:nvSpPr>
        <p:spPr bwMode="auto">
          <a:xfrm rot="21174191">
            <a:off x="3717926" y="2785418"/>
            <a:ext cx="288925" cy="2051050"/>
          </a:xfrm>
          <a:prstGeom prst="rightBrace">
            <a:avLst>
              <a:gd name="adj1" fmla="val 59158"/>
              <a:gd name="adj2" fmla="val 50000"/>
            </a:avLst>
          </a:prstGeom>
          <a:noFill/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>
              <a:latin typeface="Century Gothic" panose="020B0502020202020204" pitchFamily="34" charset="0"/>
            </a:endParaRPr>
          </a:p>
        </p:txBody>
      </p:sp>
      <p:sp>
        <p:nvSpPr>
          <p:cNvPr id="16" name="AutoShape 26"/>
          <p:cNvSpPr>
            <a:spLocks/>
          </p:cNvSpPr>
          <p:nvPr/>
        </p:nvSpPr>
        <p:spPr bwMode="auto">
          <a:xfrm rot="2838503">
            <a:off x="2133602" y="2512367"/>
            <a:ext cx="228600" cy="2879725"/>
          </a:xfrm>
          <a:prstGeom prst="rightBrace">
            <a:avLst>
              <a:gd name="adj1" fmla="val 104977"/>
              <a:gd name="adj2" fmla="val 50000"/>
            </a:avLst>
          </a:prstGeom>
          <a:noFill/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>
              <a:latin typeface="Century Gothic" panose="020B0502020202020204" pitchFamily="34" charset="0"/>
            </a:endParaRPr>
          </a:p>
        </p:txBody>
      </p:sp>
      <p:sp>
        <p:nvSpPr>
          <p:cNvPr id="17" name="Oval 28"/>
          <p:cNvSpPr>
            <a:spLocks noChangeArrowheads="1"/>
          </p:cNvSpPr>
          <p:nvPr/>
        </p:nvSpPr>
        <p:spPr bwMode="auto">
          <a:xfrm>
            <a:off x="2349501" y="3960168"/>
            <a:ext cx="503238" cy="504825"/>
          </a:xfrm>
          <a:prstGeom prst="ellipse">
            <a:avLst/>
          </a:prstGeom>
          <a:solidFill>
            <a:srgbClr val="FF6600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8" name="Oval 29"/>
          <p:cNvSpPr>
            <a:spLocks noChangeArrowheads="1"/>
          </p:cNvSpPr>
          <p:nvPr/>
        </p:nvSpPr>
        <p:spPr bwMode="auto">
          <a:xfrm>
            <a:off x="3962401" y="3296593"/>
            <a:ext cx="503238" cy="504825"/>
          </a:xfrm>
          <a:prstGeom prst="ellipse">
            <a:avLst/>
          </a:prstGeom>
          <a:solidFill>
            <a:srgbClr val="9900CC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9" name="Oval 30"/>
          <p:cNvSpPr>
            <a:spLocks noChangeArrowheads="1"/>
          </p:cNvSpPr>
          <p:nvPr/>
        </p:nvSpPr>
        <p:spPr bwMode="auto">
          <a:xfrm>
            <a:off x="4427538" y="1708150"/>
            <a:ext cx="503237" cy="504825"/>
          </a:xfrm>
          <a:prstGeom prst="ellipse">
            <a:avLst/>
          </a:prstGeom>
          <a:solidFill>
            <a:srgbClr val="FF6600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20" name="Oval 31"/>
          <p:cNvSpPr>
            <a:spLocks noChangeArrowheads="1"/>
          </p:cNvSpPr>
          <p:nvPr/>
        </p:nvSpPr>
        <p:spPr bwMode="auto">
          <a:xfrm>
            <a:off x="4427538" y="4219575"/>
            <a:ext cx="503237" cy="504825"/>
          </a:xfrm>
          <a:prstGeom prst="ellipse">
            <a:avLst/>
          </a:prstGeom>
          <a:solidFill>
            <a:srgbClr val="9900CC"/>
          </a:solidFill>
          <a:ln w="38100">
            <a:solidFill>
              <a:srgbClr val="01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n-US" sz="240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21" name="AutoShape 32"/>
          <p:cNvSpPr>
            <a:spLocks noChangeArrowheads="1"/>
          </p:cNvSpPr>
          <p:nvPr/>
        </p:nvSpPr>
        <p:spPr bwMode="auto">
          <a:xfrm>
            <a:off x="5003800" y="1695450"/>
            <a:ext cx="3889375" cy="2305050"/>
          </a:xfrm>
          <a:prstGeom prst="roundRect">
            <a:avLst>
              <a:gd name="adj" fmla="val 5528"/>
            </a:avLst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0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AutoShape 33"/>
          <p:cNvSpPr>
            <a:spLocks noChangeArrowheads="1"/>
          </p:cNvSpPr>
          <p:nvPr/>
        </p:nvSpPr>
        <p:spPr bwMode="auto">
          <a:xfrm>
            <a:off x="5003800" y="4149725"/>
            <a:ext cx="3889375" cy="1943100"/>
          </a:xfrm>
          <a:prstGeom prst="roundRect">
            <a:avLst>
              <a:gd name="adj" fmla="val 3306"/>
            </a:avLst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20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3" name="Group 41"/>
          <p:cNvGrpSpPr>
            <a:grpSpLocks/>
          </p:cNvGrpSpPr>
          <p:nvPr/>
        </p:nvGrpSpPr>
        <p:grpSpPr bwMode="auto">
          <a:xfrm>
            <a:off x="2089151" y="5457180"/>
            <a:ext cx="792163" cy="747713"/>
            <a:chOff x="4483" y="3113"/>
            <a:chExt cx="499" cy="471"/>
          </a:xfrm>
        </p:grpSpPr>
        <p:sp>
          <p:nvSpPr>
            <p:cNvPr id="24" name="AutoShape 42"/>
            <p:cNvSpPr>
              <a:spLocks noChangeArrowheads="1"/>
            </p:cNvSpPr>
            <p:nvPr/>
          </p:nvSpPr>
          <p:spPr bwMode="auto">
            <a:xfrm>
              <a:off x="4483" y="3113"/>
              <a:ext cx="499" cy="471"/>
            </a:xfrm>
            <a:prstGeom prst="roundRect">
              <a:avLst>
                <a:gd name="adj" fmla="val 5528"/>
              </a:avLst>
            </a:prstGeom>
            <a:noFill/>
            <a:ln w="38100">
              <a:solidFill>
                <a:srgbClr val="10BC4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altLang="en-US" sz="280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25" name="Picture 43" descr="GXF_heat_R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3119"/>
              <a:ext cx="453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Rectangle 25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75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allAtOnce"/>
      <p:bldP spid="14" grpId="0" build="p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Quiz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26181" y="0"/>
            <a:ext cx="2448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 w="22225">
                  <a:solidFill>
                    <a:srgbClr val="000000"/>
                  </a:solidFill>
                  <a:prstDash val="solid"/>
                </a:ln>
                <a:solidFill>
                  <a:srgbClr val="FFCC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t>Demonstrate</a:t>
            </a:r>
            <a:endParaRPr kumimoji="0" lang="en-US" sz="2800" b="0" i="1" u="none" strike="noStrike" kern="1200" cap="none" spc="0" normalizeH="0" baseline="0" noProof="0" dirty="0">
              <a:ln w="22225">
                <a:solidFill>
                  <a:srgbClr val="000000"/>
                </a:solidFill>
                <a:prstDash val="solid"/>
              </a:ln>
              <a:solidFill>
                <a:srgbClr val="FFCC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t>Sketch the rate of photosynthesis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t> graph for the effect of light and explain the shape of the line.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4517177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As the amount of light increases, so does the rate. The limiting factor is light.</a:t>
            </a:r>
          </a:p>
        </p:txBody>
      </p:sp>
      <p:sp>
        <p:nvSpPr>
          <p:cNvPr id="2" name="Rectangle 1"/>
          <p:cNvSpPr/>
          <p:nvPr/>
        </p:nvSpPr>
        <p:spPr>
          <a:xfrm>
            <a:off x="4283968" y="4517176"/>
            <a:ext cx="4627477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eaLnBrk="1" hangingPunct="1"/>
            <a:r>
              <a:rPr lang="en-GB" altLang="en-US" sz="2400" dirty="0" smtClean="0">
                <a:solidFill>
                  <a:srgbClr val="010066"/>
                </a:solidFill>
                <a:latin typeface="Century Gothic" panose="020B0502020202020204" pitchFamily="34" charset="0"/>
              </a:rPr>
              <a:t>Increasing </a:t>
            </a: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the amount of light has no affect on the rate. The limiting factor is now carbon dioxide or temperature.</a:t>
            </a:r>
          </a:p>
        </p:txBody>
      </p:sp>
    </p:spTree>
    <p:extLst>
      <p:ext uri="{BB962C8B-B14F-4D97-AF65-F5344CB8AC3E}">
        <p14:creationId xmlns:p14="http://schemas.microsoft.com/office/powerpoint/2010/main" val="142690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19493" y="6381328"/>
            <a:ext cx="4264475" cy="386357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A5CDDB-2ADF-4371-A565-9D230B67ADDA}" type="datetime2">
              <a:rPr lang="en-GB" sz="2000" b="1" smtClean="0">
                <a:solidFill>
                  <a:srgbClr val="FF0000"/>
                </a:solidFill>
                <a:latin typeface="Century Gothic" pitchFamily="34" charset="0"/>
              </a:rPr>
              <a:t>Thursday, 17 September 2020</a:t>
            </a:fld>
            <a:endParaRPr lang="en-GB" sz="20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55576" y="980728"/>
            <a:ext cx="1728192" cy="1235750"/>
          </a:xfrm>
          <a:prstGeom prst="roundRect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Photosynthesis Recap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707904" y="980728"/>
            <a:ext cx="1728192" cy="1235750"/>
          </a:xfrm>
          <a:prstGeom prst="roundRect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Required Practical Recap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516216" y="980728"/>
            <a:ext cx="1728192" cy="1235750"/>
          </a:xfrm>
          <a:prstGeom prst="roundRect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Respiration and Response to Exercise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3707904" y="2852936"/>
            <a:ext cx="1728192" cy="1235750"/>
          </a:xfrm>
          <a:prstGeom prst="roundRect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Mini-Assessment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516216" y="2852936"/>
            <a:ext cx="1728192" cy="1235750"/>
          </a:xfrm>
          <a:prstGeom prst="roundRect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Metabolism</a:t>
            </a:r>
          </a:p>
        </p:txBody>
      </p:sp>
      <p:sp>
        <p:nvSpPr>
          <p:cNvPr id="46" name="Right Arrow 45"/>
          <p:cNvSpPr/>
          <p:nvPr/>
        </p:nvSpPr>
        <p:spPr>
          <a:xfrm>
            <a:off x="2627784" y="1423854"/>
            <a:ext cx="936104" cy="28803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itchFamily="34" charset="0"/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5543879" y="1479893"/>
            <a:ext cx="936104" cy="288032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itchFamily="34" charset="0"/>
            </a:endParaRPr>
          </a:p>
        </p:txBody>
      </p:sp>
      <p:sp>
        <p:nvSpPr>
          <p:cNvPr id="48" name="Right Arrow 47"/>
          <p:cNvSpPr/>
          <p:nvPr/>
        </p:nvSpPr>
        <p:spPr>
          <a:xfrm rot="10800000">
            <a:off x="5524588" y="3311895"/>
            <a:ext cx="936104" cy="28803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itchFamily="34" charset="0"/>
            </a:endParaRPr>
          </a:p>
        </p:txBody>
      </p:sp>
      <p:sp>
        <p:nvSpPr>
          <p:cNvPr id="52" name="Right Arrow 51"/>
          <p:cNvSpPr/>
          <p:nvPr/>
        </p:nvSpPr>
        <p:spPr>
          <a:xfrm rot="5400000">
            <a:off x="7182290" y="2408384"/>
            <a:ext cx="468052" cy="2880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itchFamily="34" charset="0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3986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The Big Picture – Bioenergetics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86FA43-3D37-4D56-A74A-3BD2A6AE2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491806"/>
            <a:ext cx="5315504" cy="302542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A3D58D-D2F6-499F-9F6D-42C9C2CBE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424" y="1479893"/>
            <a:ext cx="5189040" cy="512726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1584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Quiz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26181" y="0"/>
            <a:ext cx="2448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 w="22225">
                  <a:solidFill>
                    <a:srgbClr val="000000"/>
                  </a:solidFill>
                  <a:prstDash val="solid"/>
                </a:ln>
                <a:solidFill>
                  <a:srgbClr val="FFCCF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t>Demonstrate</a:t>
            </a:r>
            <a:endParaRPr kumimoji="0" lang="en-US" sz="2800" b="0" i="1" u="none" strike="noStrike" kern="1200" cap="none" spc="0" normalizeH="0" baseline="0" noProof="0" dirty="0">
              <a:ln w="22225">
                <a:solidFill>
                  <a:srgbClr val="000000"/>
                </a:solidFill>
                <a:prstDash val="solid"/>
              </a:ln>
              <a:solidFill>
                <a:srgbClr val="FFCCFF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t>Sketch the rate of photosynthesis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t> graph for the effect of temperature and explain the shape of the line.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4119463"/>
            <a:ext cx="4176464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indent="0" algn="ctr" eaLnBrk="1" hangingPunct="1"/>
            <a:r>
              <a:rPr lang="en-US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As temperature increases, so does the rate because photosynthetic enzymes work best in the warmth</a:t>
            </a:r>
            <a:r>
              <a:rPr lang="en-US" altLang="en-US" sz="2400" dirty="0" smtClean="0">
                <a:solidFill>
                  <a:srgbClr val="010066"/>
                </a:solidFill>
                <a:latin typeface="Century Gothic" panose="020B0502020202020204" pitchFamily="34" charset="0"/>
              </a:rPr>
              <a:t>. The </a:t>
            </a:r>
            <a:r>
              <a:rPr lang="en-US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limiting factor is </a:t>
            </a: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temperature.</a:t>
            </a:r>
          </a:p>
        </p:txBody>
      </p:sp>
      <p:sp>
        <p:nvSpPr>
          <p:cNvPr id="2" name="Rectangle 1"/>
          <p:cNvSpPr/>
          <p:nvPr/>
        </p:nvSpPr>
        <p:spPr>
          <a:xfrm>
            <a:off x="4280317" y="4358332"/>
            <a:ext cx="4627477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eaLnBrk="1" hangingPunct="1"/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Most plant enzymes are destroyed at about 45</a:t>
            </a:r>
            <a:r>
              <a:rPr lang="en-US" altLang="en-US" sz="2400" dirty="0">
                <a:solidFill>
                  <a:srgbClr val="010066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°</a:t>
            </a: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C</a:t>
            </a:r>
            <a:r>
              <a:rPr lang="en-GB" altLang="en-US" sz="2400" dirty="0" smtClean="0">
                <a:solidFill>
                  <a:srgbClr val="010066"/>
                </a:solidFill>
                <a:latin typeface="Century Gothic" panose="020B0502020202020204" pitchFamily="34" charset="0"/>
              </a:rPr>
              <a:t>. Photosynthesis decreases </a:t>
            </a: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and the rate falls to zero.</a:t>
            </a:r>
          </a:p>
        </p:txBody>
      </p:sp>
    </p:spTree>
    <p:extLst>
      <p:ext uri="{BB962C8B-B14F-4D97-AF65-F5344CB8AC3E}">
        <p14:creationId xmlns:p14="http://schemas.microsoft.com/office/powerpoint/2010/main" val="363480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4000" dirty="0">
                <a:latin typeface="Century Gothic" panose="020B0502020202020204" pitchFamily="34" charset="0"/>
              </a:rPr>
              <a:t>Graph Challenge</a:t>
            </a:r>
          </a:p>
        </p:txBody>
      </p:sp>
      <p:sp>
        <p:nvSpPr>
          <p:cNvPr id="4" name="Rectangle 3"/>
          <p:cNvSpPr/>
          <p:nvPr/>
        </p:nvSpPr>
        <p:spPr>
          <a:xfrm>
            <a:off x="6626180" y="0"/>
            <a:ext cx="2448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Demonstrate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entury Gothic" panose="020B0502020202020204" pitchFamily="34" charset="0"/>
              </a:rPr>
              <a:t>Interpret fully graphs of photosynthesis rate involving one factor </a:t>
            </a:r>
            <a:r>
              <a:rPr lang="en-GB" sz="1600" b="1" dirty="0">
                <a:latin typeface="Century Gothic" panose="020B0502020202020204" pitchFamily="34" charset="0"/>
              </a:rPr>
              <a:t>(Grade 4-5)</a:t>
            </a:r>
            <a:endParaRPr lang="en-GB" sz="1600" dirty="0">
              <a:latin typeface="Century Gothic" panose="020B0502020202020204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0" r:id="rId2" imgW="1828800" imgH="1828800"/>
        </mc:Choice>
        <mc:Fallback>
          <p:control r:id="rId2" imgW="1828800" imgH="182880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1196975"/>
                  <a:ext cx="9144000" cy="5184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82611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" y="342710"/>
            <a:ext cx="9071063" cy="60143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26187" y="0"/>
            <a:ext cx="2448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Demonstrate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latin typeface="Century Gothic" panose="020B0502020202020204" pitchFamily="34" charset="0"/>
              </a:rPr>
              <a:t>Analyse</a:t>
            </a:r>
            <a:r>
              <a:rPr lang="en-US" sz="1600" dirty="0">
                <a:latin typeface="Century Gothic" panose="020B0502020202020204" pitchFamily="34" charset="0"/>
              </a:rPr>
              <a:t> graphs involving two factors; identifying which is limiting and explaining </a:t>
            </a:r>
            <a:r>
              <a:rPr lang="en-US" sz="1600" dirty="0" smtClean="0">
                <a:latin typeface="Century Gothic" panose="020B0502020202020204" pitchFamily="34" charset="0"/>
              </a:rPr>
              <a:t>why (</a:t>
            </a:r>
            <a:r>
              <a:rPr lang="en-US" sz="1600" b="1" dirty="0" smtClean="0">
                <a:latin typeface="Century Gothic" panose="020B0502020202020204" pitchFamily="34" charset="0"/>
              </a:rPr>
              <a:t>Grade 6-8</a:t>
            </a:r>
            <a:r>
              <a:rPr lang="en-US" sz="1600" dirty="0" smtClean="0">
                <a:latin typeface="Century Gothic" panose="020B0502020202020204" pitchFamily="34" charset="0"/>
              </a:rPr>
              <a:t>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550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26187" y="0"/>
            <a:ext cx="2448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Demonstrate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latin typeface="Century Gothic" panose="020B0502020202020204" pitchFamily="34" charset="0"/>
              </a:rPr>
              <a:t>Analyse</a:t>
            </a:r>
            <a:r>
              <a:rPr lang="en-US" sz="1600" dirty="0">
                <a:latin typeface="Century Gothic" panose="020B0502020202020204" pitchFamily="34" charset="0"/>
              </a:rPr>
              <a:t> graphs involving two factors; identifying which is limiting and explaining why (</a:t>
            </a:r>
            <a:r>
              <a:rPr lang="en-US" sz="1600" b="1" dirty="0">
                <a:latin typeface="Century Gothic" panose="020B0502020202020204" pitchFamily="34" charset="0"/>
              </a:rPr>
              <a:t>Grade 6-8</a:t>
            </a:r>
            <a:r>
              <a:rPr lang="en-US" sz="1600" dirty="0">
                <a:latin typeface="Century Gothic" panose="020B0502020202020204" pitchFamily="34" charset="0"/>
              </a:rPr>
              <a:t>)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0ACFD3-D221-224C-AC72-1E0891B0F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853" y="0"/>
            <a:ext cx="9166353" cy="2996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4359" y="1857182"/>
            <a:ext cx="7450089" cy="45241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BBB478-A30C-D045-A504-8A0712155C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853" y="37977"/>
            <a:ext cx="8583167" cy="211948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1577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D8FC-D419-EC41-A37E-A151D07D6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15416"/>
            <a:ext cx="8229600" cy="1143000"/>
          </a:xfrm>
        </p:spPr>
        <p:txBody>
          <a:bodyPr/>
          <a:lstStyle/>
          <a:p>
            <a:pPr algn="l"/>
            <a:r>
              <a:rPr lang="en-US" sz="1400" b="1" kern="1200" dirty="0">
                <a:solidFill>
                  <a:schemeClr val="dk1"/>
                </a:solidFill>
                <a:latin typeface="Century Gothic" panose="020B0502020202020204" pitchFamily="34" charset="0"/>
              </a:rPr>
              <a:t>Explain graphs involving two factors and decide which one is limiting and why</a:t>
            </a:r>
            <a:r>
              <a:rPr lang="en-GB" sz="1400" b="1" kern="1200" dirty="0">
                <a:solidFill>
                  <a:schemeClr val="dk1"/>
                </a:solidFill>
                <a:latin typeface="Century Gothic" panose="020B0502020202020204" pitchFamily="34" charset="0"/>
              </a:rPr>
              <a:t> (6)</a:t>
            </a:r>
            <a:endParaRPr lang="en-GB" sz="1400" b="1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BF5BC-F671-C04A-8B4E-2131E694D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Only look at the bottom line for carbon dioxide at 0.03%. Describe what happens to the rate of photosynthesis as the light intensity increases.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What does it mean if the rate of photosynthesis doesn’t increase – no matter how much light you shine on it?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What other things might be limiting the amount of photosynthesis?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What does increasing the concentration of carbon dioxide do to the rate of reaction?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Century Gothic" panose="020B0502020202020204" pitchFamily="34" charset="0"/>
              </a:rPr>
              <a:t>How does changing the temperature from 15 degrees to 25 degrees affect the rate of reaction?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FBC058-7785-214A-AB7E-D4A63B9D409E}"/>
              </a:ext>
            </a:extLst>
          </p:cNvPr>
          <p:cNvSpPr txBox="1">
            <a:spLocks/>
          </p:cNvSpPr>
          <p:nvPr/>
        </p:nvSpPr>
        <p:spPr bwMode="auto">
          <a:xfrm>
            <a:off x="251520" y="42026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2400" i="1" kern="1200" dirty="0">
                <a:solidFill>
                  <a:schemeClr val="dk1"/>
                </a:solidFill>
                <a:latin typeface="Century Gothic" panose="020B0502020202020204" pitchFamily="34" charset="0"/>
              </a:rPr>
              <a:t>What patterns can you see from this graph?</a:t>
            </a:r>
          </a:p>
          <a:p>
            <a:pPr algn="r"/>
            <a:r>
              <a:rPr lang="en-US" sz="2400" i="1" dirty="0">
                <a:solidFill>
                  <a:schemeClr val="dk1"/>
                </a:solidFill>
                <a:latin typeface="Century Gothic" panose="020B0502020202020204" pitchFamily="34" charset="0"/>
              </a:rPr>
              <a:t>(5)</a:t>
            </a:r>
            <a:endParaRPr lang="en-GB" sz="2400" i="1" kern="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348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Increasing Photosynthesis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635463"/>
            <a:ext cx="3745994" cy="22319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10026" y="0"/>
            <a:ext cx="24481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Demonstrate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196752"/>
            <a:ext cx="5508104" cy="32763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latin typeface="Century Gothic" panose="020B0502020202020204" pitchFamily="34" charset="0"/>
              </a:rPr>
              <a:t>Task 1</a:t>
            </a:r>
          </a:p>
          <a:p>
            <a:pPr algn="ctr"/>
            <a:r>
              <a:rPr lang="en-GB" sz="3200" dirty="0">
                <a:latin typeface="Century Gothic" panose="020B0502020202020204" pitchFamily="34" charset="0"/>
              </a:rPr>
              <a:t>Design a greenhouse to provide the optimum conditions for plant growth whilst maintaining a good profit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4473116"/>
            <a:ext cx="9144000" cy="1908212"/>
          </a:xfrm>
          <a:prstGeom prst="rect">
            <a:avLst/>
          </a:prstGeom>
          <a:solidFill>
            <a:srgbClr val="DBA9F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latin typeface="Century Gothic" panose="020B0502020202020204" pitchFamily="34" charset="0"/>
              </a:rPr>
              <a:t>Challenge</a:t>
            </a:r>
          </a:p>
          <a:p>
            <a:pPr algn="ctr"/>
            <a:r>
              <a:rPr lang="en-GB" sz="3200" dirty="0">
                <a:latin typeface="Century Gothic" panose="020B0502020202020204" pitchFamily="34" charset="0"/>
              </a:rPr>
              <a:t>Suggest the limiting factors for photosynthesis over one complete warm summer’s day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Century Gothic" panose="020B0502020202020204" pitchFamily="34" charset="0"/>
              </a:rPr>
              <a:t>Explain how understanding limiting factors is important in the economics of maintaining a greenhouse </a:t>
            </a:r>
            <a:r>
              <a:rPr lang="en-GB" b="1" dirty="0">
                <a:latin typeface="Century Gothic" panose="020B0502020202020204" pitchFamily="34" charset="0"/>
              </a:rPr>
              <a:t>(8)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357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Explore factors that affect the rate of photosynthesis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 smtClean="0"/>
              <a:t>Rate of Photosynthesis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17/09/2020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 smtClean="0"/>
              <a:t>List the factors that affect the rate of photosynthesis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Analyse</a:t>
            </a:r>
            <a:r>
              <a:rPr lang="en-US" dirty="0" smtClean="0"/>
              <a:t> graphs involving two factors; identifying which is limiting and explaining why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Interpret fully graphs of photosynthesis rate involving one factor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728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Explore factors that affect the rate of photosynthesis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 smtClean="0"/>
              <a:t>Rate of Photosynthesis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17/09/2020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 smtClean="0"/>
              <a:t>List the factors that affect the rate of photosynthesis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Analyse</a:t>
            </a:r>
            <a:r>
              <a:rPr lang="en-US" dirty="0" smtClean="0"/>
              <a:t> graphs involving two factors; identifying which is limiting and explaining why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Interpret fully graphs of photosynthesis rate involving one factor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9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/>
          </p:nvPr>
        </p:nvGraphicFramePr>
        <p:xfrm>
          <a:off x="0" y="1196748"/>
          <a:ext cx="9144000" cy="56612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6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Grade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hat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’m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ooking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</a:t>
                      </a:r>
                      <a:endParaRPr lang="en-GB" sz="2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BA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5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>
                          <a:latin typeface="Century Gothic" panose="020B0502020202020204" pitchFamily="34" charset="0"/>
                        </a:rPr>
                        <a:t>4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Century Gothic" panose="020B0502020202020204" pitchFamily="34" charset="0"/>
                        </a:rPr>
                        <a:t>Extract and interpret graphs of photosynthesis rate involving one factor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55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>
                          <a:latin typeface="Century Gothic" panose="020B0502020202020204" pitchFamily="34" charset="0"/>
                        </a:rPr>
                        <a:t>5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Century Gothic" panose="020B0502020202020204" pitchFamily="34" charset="0"/>
                        </a:rPr>
                        <a:t>Explain what the inverse square law is and how is is calculated</a:t>
                      </a:r>
                    </a:p>
                  </a:txBody>
                  <a:tcPr anchor="ctr"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7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ill Sans MT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2400">
                          <a:latin typeface="Century Gothic" panose="020B0502020202020204" pitchFamily="34" charset="0"/>
                        </a:rPr>
                        <a:t>6</a:t>
                      </a:r>
                      <a:endParaRPr lang="en-GB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Explain graphs involving two factors and decide which one is limiting and why</a:t>
                      </a:r>
                      <a:endParaRPr kumimoji="0" lang="en-GB" sz="2400" kern="1200" dirty="0">
                        <a:solidFill>
                          <a:schemeClr val="dk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2525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latin typeface="Century Gothic" panose="020B0502020202020204" pitchFamily="34" charset="0"/>
                        </a:rPr>
                        <a:t>7-8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Explain how understanding limiting factors is important in the economics of maintaining a greenhouse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60356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3600" b="1" dirty="0">
                <a:latin typeface="Century Gothic" panose="020B0502020202020204" pitchFamily="34" charset="0"/>
              </a:rPr>
              <a:t>W</a:t>
            </a:r>
            <a:r>
              <a:rPr lang="en-GB" sz="3600" dirty="0">
                <a:latin typeface="Century Gothic" panose="020B0502020202020204" pitchFamily="34" charset="0"/>
              </a:rPr>
              <a:t>e </a:t>
            </a:r>
            <a:r>
              <a:rPr lang="en-GB" sz="3600" b="1" dirty="0">
                <a:latin typeface="Century Gothic" panose="020B0502020202020204" pitchFamily="34" charset="0"/>
              </a:rPr>
              <a:t>A</a:t>
            </a:r>
            <a:r>
              <a:rPr lang="en-GB" sz="3600" dirty="0">
                <a:latin typeface="Century Gothic" panose="020B0502020202020204" pitchFamily="34" charset="0"/>
              </a:rPr>
              <a:t>re </a:t>
            </a:r>
            <a:r>
              <a:rPr lang="en-GB" sz="3600" b="1" dirty="0">
                <a:latin typeface="Century Gothic" panose="020B0502020202020204" pitchFamily="34" charset="0"/>
              </a:rPr>
              <a:t>L</a:t>
            </a:r>
            <a:r>
              <a:rPr lang="en-GB" sz="3600" dirty="0">
                <a:latin typeface="Century Gothic" panose="020B0502020202020204" pitchFamily="34" charset="0"/>
              </a:rPr>
              <a:t>earning </a:t>
            </a:r>
            <a:r>
              <a:rPr lang="en-GB" sz="3600" b="1" dirty="0">
                <a:latin typeface="Century Gothic" panose="020B0502020202020204" pitchFamily="34" charset="0"/>
              </a:rPr>
              <a:t>T</a:t>
            </a:r>
            <a:r>
              <a:rPr lang="en-GB" sz="3600" dirty="0">
                <a:latin typeface="Century Gothic" panose="020B0502020202020204" pitchFamily="34" charset="0"/>
              </a:rPr>
              <a:t>oday: Things that can limit the amount of photosynthesis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887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Quiz!</a:t>
            </a:r>
          </a:p>
        </p:txBody>
      </p:sp>
      <p:sp>
        <p:nvSpPr>
          <p:cNvPr id="4" name="Rectangle 3"/>
          <p:cNvSpPr/>
          <p:nvPr/>
        </p:nvSpPr>
        <p:spPr>
          <a:xfrm>
            <a:off x="7170399" y="0"/>
            <a:ext cx="1359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Recap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>
                <a:latin typeface="Century Gothic" panose="020B0502020202020204" pitchFamily="34" charset="0"/>
                <a:hlinkClick r:id="rId4"/>
              </a:rPr>
              <a:t>Whiteboards Ready!</a:t>
            </a:r>
            <a:endParaRPr lang="en-GB" sz="8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145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Quiz!</a:t>
            </a:r>
          </a:p>
        </p:txBody>
      </p:sp>
      <p:sp>
        <p:nvSpPr>
          <p:cNvPr id="4" name="Rectangle 3"/>
          <p:cNvSpPr/>
          <p:nvPr/>
        </p:nvSpPr>
        <p:spPr>
          <a:xfrm>
            <a:off x="7170399" y="0"/>
            <a:ext cx="1359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Recap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entury Gothic" panose="020B0502020202020204" pitchFamily="34" charset="0"/>
              </a:rPr>
              <a:t>Which type of energy is needed for photosynthesis to take place?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517177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Light energy</a:t>
            </a:r>
          </a:p>
        </p:txBody>
      </p:sp>
    </p:spTree>
    <p:extLst>
      <p:ext uri="{BB962C8B-B14F-4D97-AF65-F5344CB8AC3E}">
        <p14:creationId xmlns:p14="http://schemas.microsoft.com/office/powerpoint/2010/main" val="243678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Quiz!</a:t>
            </a:r>
          </a:p>
        </p:txBody>
      </p:sp>
      <p:sp>
        <p:nvSpPr>
          <p:cNvPr id="4" name="Rectangle 3"/>
          <p:cNvSpPr/>
          <p:nvPr/>
        </p:nvSpPr>
        <p:spPr>
          <a:xfrm>
            <a:off x="7170399" y="0"/>
            <a:ext cx="1359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Recap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entury Gothic" panose="020B0502020202020204" pitchFamily="34" charset="0"/>
              </a:rPr>
              <a:t>Which substance in the plant cell absorbs this energy?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517177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Chlorophyll</a:t>
            </a:r>
          </a:p>
        </p:txBody>
      </p:sp>
    </p:spTree>
    <p:extLst>
      <p:ext uri="{BB962C8B-B14F-4D97-AF65-F5344CB8AC3E}">
        <p14:creationId xmlns:p14="http://schemas.microsoft.com/office/powerpoint/2010/main" val="398480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Quiz!</a:t>
            </a:r>
          </a:p>
        </p:txBody>
      </p:sp>
      <p:sp>
        <p:nvSpPr>
          <p:cNvPr id="4" name="Rectangle 3"/>
          <p:cNvSpPr/>
          <p:nvPr/>
        </p:nvSpPr>
        <p:spPr>
          <a:xfrm>
            <a:off x="7170399" y="0"/>
            <a:ext cx="1359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Recap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entury Gothic" panose="020B0502020202020204" pitchFamily="34" charset="0"/>
              </a:rPr>
              <a:t>In which part of the plant cell does photosynthesis happen?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517177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Chloroplasts</a:t>
            </a:r>
          </a:p>
        </p:txBody>
      </p:sp>
    </p:spTree>
    <p:extLst>
      <p:ext uri="{BB962C8B-B14F-4D97-AF65-F5344CB8AC3E}">
        <p14:creationId xmlns:p14="http://schemas.microsoft.com/office/powerpoint/2010/main" val="388078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845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Quick Quiz!</a:t>
            </a:r>
          </a:p>
        </p:txBody>
      </p:sp>
      <p:sp>
        <p:nvSpPr>
          <p:cNvPr id="4" name="Rectangle 3"/>
          <p:cNvSpPr/>
          <p:nvPr/>
        </p:nvSpPr>
        <p:spPr>
          <a:xfrm>
            <a:off x="7170399" y="0"/>
            <a:ext cx="1359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Recap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entury Gothic" panose="020B0502020202020204" pitchFamily="34" charset="0"/>
              </a:rPr>
              <a:t>What is the word equation for photosynthesis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517177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</a:rPr>
              <a:t>Carbon dioxide + water </a:t>
            </a:r>
            <a:r>
              <a:rPr lang="en-GB" sz="3200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glucose + oxygen</a:t>
            </a:r>
            <a:endParaRPr lang="en-GB" sz="32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64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pt Template PS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EAEDD9043F974F9EE20C868FBE5B28" ma:contentTypeVersion="13" ma:contentTypeDescription="Create a new document." ma:contentTypeScope="" ma:versionID="0fa40193eba0a8058c8317e51112f798">
  <xsd:schema xmlns:xsd="http://www.w3.org/2001/XMLSchema" xmlns:xs="http://www.w3.org/2001/XMLSchema" xmlns:p="http://schemas.microsoft.com/office/2006/metadata/properties" xmlns:ns3="66ebe55b-662b-4e2a-8117-3347a6eded28" xmlns:ns4="b523803d-c1a7-4d5b-862a-3fd20ddacb8d" targetNamespace="http://schemas.microsoft.com/office/2006/metadata/properties" ma:root="true" ma:fieldsID="d13dd502c393a2920b127d22a20b3ba0" ns3:_="" ns4:_="">
    <xsd:import namespace="66ebe55b-662b-4e2a-8117-3347a6eded28"/>
    <xsd:import namespace="b523803d-c1a7-4d5b-862a-3fd20ddacb8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ebe55b-662b-4e2a-8117-3347a6eded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23803d-c1a7-4d5b-862a-3fd20ddacb8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DA14FB-DDF5-4E70-805C-C71E9A4788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ebe55b-662b-4e2a-8117-3347a6eded28"/>
    <ds:schemaRef ds:uri="b523803d-c1a7-4d5b-862a-3fd20ddacb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E30024-3CDF-4ABB-8343-2BE9AE4BBF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AE28A8-748C-40B7-B501-068610E97629}">
  <ds:schemaRefs>
    <ds:schemaRef ds:uri="http://purl.org/dc/dcmitype/"/>
    <ds:schemaRef ds:uri="66ebe55b-662b-4e2a-8117-3347a6eded28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523803d-c1a7-4d5b-862a-3fd20ddacb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13100</TotalTime>
  <Words>1286</Words>
  <Application>Microsoft Office PowerPoint</Application>
  <PresentationFormat>On-screen Show (4:3)</PresentationFormat>
  <Paragraphs>190</Paragraphs>
  <Slides>26</Slides>
  <Notes>22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ＭＳ Ｐゴシック</vt:lpstr>
      <vt:lpstr>Arial</vt:lpstr>
      <vt:lpstr>Calibri</vt:lpstr>
      <vt:lpstr>Century Gothic</vt:lpstr>
      <vt:lpstr>Wingdings</vt:lpstr>
      <vt:lpstr>Default Design</vt:lpstr>
      <vt:lpstr>Ppt Template PSR</vt:lpstr>
      <vt:lpstr>Rate of Photosynthesis</vt:lpstr>
      <vt:lpstr>The Big Picture – Bioenergetics</vt:lpstr>
      <vt:lpstr>PowerPoint Presentation</vt:lpstr>
      <vt:lpstr>We Are Learning Today: Things that can limit the amount of photosynthesis</vt:lpstr>
      <vt:lpstr>Quick Quiz!</vt:lpstr>
      <vt:lpstr>Quick Quiz!</vt:lpstr>
      <vt:lpstr>Quick Quiz!</vt:lpstr>
      <vt:lpstr>Quick Quiz!</vt:lpstr>
      <vt:lpstr>Quick Quiz!</vt:lpstr>
      <vt:lpstr>Quick Quiz!</vt:lpstr>
      <vt:lpstr>Quick Quiz!</vt:lpstr>
      <vt:lpstr>Speeding up Photosynthesis</vt:lpstr>
      <vt:lpstr>Quick Questions</vt:lpstr>
      <vt:lpstr>PowerPoint Presentation</vt:lpstr>
      <vt:lpstr>Limiting Factors</vt:lpstr>
      <vt:lpstr>Light</vt:lpstr>
      <vt:lpstr>Carbon Dioxide</vt:lpstr>
      <vt:lpstr>Temperature</vt:lpstr>
      <vt:lpstr>Quiz</vt:lpstr>
      <vt:lpstr>Quiz</vt:lpstr>
      <vt:lpstr>Graph Challenge</vt:lpstr>
      <vt:lpstr>PowerPoint Presentation</vt:lpstr>
      <vt:lpstr>PowerPoint Presentation</vt:lpstr>
      <vt:lpstr>Explain graphs involving two factors and decide which one is limiting and why (6)</vt:lpstr>
      <vt:lpstr>Increasing Photosynthesis </vt:lpstr>
      <vt:lpstr>PowerPoint Presentation</vt:lpstr>
    </vt:vector>
  </TitlesOfParts>
  <Company>RMBC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pnaldrett</dc:creator>
  <cp:lastModifiedBy>Schuller, P (SHS Teacher)</cp:lastModifiedBy>
  <cp:revision>1512</cp:revision>
  <cp:lastPrinted>2020-09-17T18:26:51Z</cp:lastPrinted>
  <dcterms:created xsi:type="dcterms:W3CDTF">2005-07-14T16:25:01Z</dcterms:created>
  <dcterms:modified xsi:type="dcterms:W3CDTF">2020-09-17T18:27:27Z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0x01010024EAEDD9043F974F9EE20C868FBE5B28</vt:lpwstr>
  </property>
</Properties>
</file>